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20" r:id="rId2"/>
    <p:sldId id="313" r:id="rId3"/>
    <p:sldId id="321" r:id="rId4"/>
    <p:sldId id="325" r:id="rId5"/>
    <p:sldId id="315" r:id="rId6"/>
    <p:sldId id="326" r:id="rId7"/>
    <p:sldId id="322" r:id="rId8"/>
    <p:sldId id="318" r:id="rId9"/>
    <p:sldId id="319" r:id="rId10"/>
    <p:sldId id="335" r:id="rId11"/>
    <p:sldId id="334" r:id="rId12"/>
    <p:sldId id="333" r:id="rId13"/>
    <p:sldId id="328" r:id="rId14"/>
    <p:sldId id="329" r:id="rId15"/>
    <p:sldId id="331" r:id="rId16"/>
    <p:sldId id="330"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BFB"/>
    <a:srgbClr val="0000CC"/>
    <a:srgbClr val="FF0000"/>
    <a:srgbClr val="CC0000"/>
    <a:srgbClr val="00CC99"/>
    <a:srgbClr val="000099"/>
    <a:srgbClr val="DBEEF4"/>
    <a:srgbClr val="D6E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55" autoAdjust="0"/>
  </p:normalViewPr>
  <p:slideViewPr>
    <p:cSldViewPr>
      <p:cViewPr varScale="1">
        <p:scale>
          <a:sx n="39" d="100"/>
          <a:sy n="39" d="100"/>
        </p:scale>
        <p:origin x="844" y="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C817003D-B4E9-4321-B0E7-B38F28C9B62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vi-VN"/>
          </a:p>
        </p:txBody>
      </p:sp>
      <p:sp>
        <p:nvSpPr>
          <p:cNvPr id="26627" name="Rectangle 3">
            <a:extLst>
              <a:ext uri="{FF2B5EF4-FFF2-40B4-BE49-F238E27FC236}">
                <a16:creationId xmlns:a16="http://schemas.microsoft.com/office/drawing/2014/main" id="{3D72D066-1CB2-4209-A756-BF61896C339E}"/>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2A78C7D-C882-424F-A5E7-1E3DBDD500E2}" type="datetime1">
              <a:rPr lang="vi-VN"/>
              <a:pPr>
                <a:defRPr/>
              </a:pPr>
              <a:t>12/01/2022</a:t>
            </a:fld>
            <a:endParaRPr lang="vi-VN"/>
          </a:p>
        </p:txBody>
      </p:sp>
      <p:sp>
        <p:nvSpPr>
          <p:cNvPr id="26628" name="Rectangle 4">
            <a:extLst>
              <a:ext uri="{FF2B5EF4-FFF2-40B4-BE49-F238E27FC236}">
                <a16:creationId xmlns:a16="http://schemas.microsoft.com/office/drawing/2014/main" id="{F211081D-F65C-4A9F-AA8B-07F2D3C90A00}"/>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r>
              <a:rPr lang="vi-VN"/>
              <a:t>1</a:t>
            </a:r>
          </a:p>
        </p:txBody>
      </p:sp>
      <p:sp>
        <p:nvSpPr>
          <p:cNvPr id="26629" name="Rectangle 5">
            <a:extLst>
              <a:ext uri="{FF2B5EF4-FFF2-40B4-BE49-F238E27FC236}">
                <a16:creationId xmlns:a16="http://schemas.microsoft.com/office/drawing/2014/main" id="{94E819A2-50A8-421F-9E29-E456DF10ABEA}"/>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D1C2F962-7F59-4F4E-A031-01847F7C9FD1}" type="slidenum">
              <a:rPr lang="vi-VN" altLang="en-US"/>
              <a:pPr/>
              <a:t>‹#›</a:t>
            </a:fld>
            <a:endParaRPr lang="vi-V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F78D61F-2EC1-4D6A-A556-0C5411E153C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3315" name="Rectangle 3">
            <a:extLst>
              <a:ext uri="{FF2B5EF4-FFF2-40B4-BE49-F238E27FC236}">
                <a16:creationId xmlns:a16="http://schemas.microsoft.com/office/drawing/2014/main" id="{B2B6802A-360C-4133-B546-D02EEB742213}"/>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BD76915F-2C6A-439E-B514-2885A92BF49B}" type="datetime1">
              <a:rPr lang="vi-VN"/>
              <a:pPr>
                <a:defRPr/>
              </a:pPr>
              <a:t>12/01/2022</a:t>
            </a:fld>
            <a:endParaRPr lang="en-US"/>
          </a:p>
        </p:txBody>
      </p:sp>
      <p:sp>
        <p:nvSpPr>
          <p:cNvPr id="1028" name="Rectangle 4">
            <a:extLst>
              <a:ext uri="{FF2B5EF4-FFF2-40B4-BE49-F238E27FC236}">
                <a16:creationId xmlns:a16="http://schemas.microsoft.com/office/drawing/2014/main" id="{62F5E925-9339-403A-8893-D6476F4951B8}"/>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a:extLst>
              <a:ext uri="{FF2B5EF4-FFF2-40B4-BE49-F238E27FC236}">
                <a16:creationId xmlns:a16="http://schemas.microsoft.com/office/drawing/2014/main" id="{9C476A5B-F7CC-443A-A556-2AAF95BE72DB}"/>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a:extLst>
              <a:ext uri="{FF2B5EF4-FFF2-40B4-BE49-F238E27FC236}">
                <a16:creationId xmlns:a16="http://schemas.microsoft.com/office/drawing/2014/main" id="{96833D4E-628E-4A11-8A0E-E80FAE6C35D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r>
              <a:rPr lang="en-US"/>
              <a:t>1</a:t>
            </a:r>
          </a:p>
        </p:txBody>
      </p:sp>
      <p:sp>
        <p:nvSpPr>
          <p:cNvPr id="13319" name="Rectangle 7">
            <a:extLst>
              <a:ext uri="{FF2B5EF4-FFF2-40B4-BE49-F238E27FC236}">
                <a16:creationId xmlns:a16="http://schemas.microsoft.com/office/drawing/2014/main" id="{CB7351E4-8582-4B08-82A9-05B489217647}"/>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B95B9D05-B90D-4F76-931B-7F1C8F34A2E5}"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a:extLst>
              <a:ext uri="{FF2B5EF4-FFF2-40B4-BE49-F238E27FC236}">
                <a16:creationId xmlns:a16="http://schemas.microsoft.com/office/drawing/2014/main" id="{F996BA70-6D67-4CC4-95FC-C0F09E8BD992}"/>
              </a:ext>
            </a:extLst>
          </p:cNvPr>
          <p:cNvSpPr>
            <a:spLocks noGrp="1" noChangeArrowheads="1"/>
          </p:cNvSpPr>
          <p:nvPr>
            <p:ph type="ftr" sz="quarter" idx="4"/>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t>1</a:t>
            </a:r>
          </a:p>
        </p:txBody>
      </p:sp>
      <p:sp>
        <p:nvSpPr>
          <p:cNvPr id="15363" name="Rectangle 7">
            <a:extLst>
              <a:ext uri="{FF2B5EF4-FFF2-40B4-BE49-F238E27FC236}">
                <a16:creationId xmlns:a16="http://schemas.microsoft.com/office/drawing/2014/main" id="{B3E45F96-8940-4ED6-9097-14072C8DAE09}"/>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47B3354-531F-4503-884C-9735F954CC0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5364" name="Slide Image Placeholder 1">
            <a:extLst>
              <a:ext uri="{FF2B5EF4-FFF2-40B4-BE49-F238E27FC236}">
                <a16:creationId xmlns:a16="http://schemas.microsoft.com/office/drawing/2014/main" id="{AE41F093-3FAC-44EE-898D-F2BA3B453225}"/>
              </a:ext>
            </a:extLst>
          </p:cNvPr>
          <p:cNvSpPr>
            <a:spLocks noGrp="1" noRot="1" noChangeAspect="1" noTextEdit="1"/>
          </p:cNvSpPr>
          <p:nvPr>
            <p:ph type="sldImg"/>
          </p:nvPr>
        </p:nvSpPr>
        <p:spPr>
          <a:ln/>
        </p:spPr>
      </p:sp>
      <p:sp>
        <p:nvSpPr>
          <p:cNvPr id="15365" name="Notes Placeholder 2">
            <a:extLst>
              <a:ext uri="{FF2B5EF4-FFF2-40B4-BE49-F238E27FC236}">
                <a16:creationId xmlns:a16="http://schemas.microsoft.com/office/drawing/2014/main" id="{7B343840-9611-47B4-AF9C-814E0251DAB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5366" name="Slide Number Placeholder 3">
            <a:extLst>
              <a:ext uri="{FF2B5EF4-FFF2-40B4-BE49-F238E27FC236}">
                <a16:creationId xmlns:a16="http://schemas.microsoft.com/office/drawing/2014/main" id="{E986B0E2-5C98-4888-9782-D42D6FE35988}"/>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8DF6F1C-B1D7-42A9-A43E-62BBEEFBCCEA}"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a:extLst>
              <a:ext uri="{FF2B5EF4-FFF2-40B4-BE49-F238E27FC236}">
                <a16:creationId xmlns:a16="http://schemas.microsoft.com/office/drawing/2014/main" id="{DFD76220-5450-4C48-BD16-A284635C0ADD}"/>
              </a:ext>
            </a:extLst>
          </p:cNvPr>
          <p:cNvSpPr>
            <a:spLocks noGrp="1" noChangeArrowheads="1"/>
          </p:cNvSpPr>
          <p:nvPr>
            <p:ph type="ftr" sz="quarter" idx="4"/>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t>1</a:t>
            </a:r>
          </a:p>
        </p:txBody>
      </p:sp>
      <p:sp>
        <p:nvSpPr>
          <p:cNvPr id="16387" name="Rectangle 7">
            <a:extLst>
              <a:ext uri="{FF2B5EF4-FFF2-40B4-BE49-F238E27FC236}">
                <a16:creationId xmlns:a16="http://schemas.microsoft.com/office/drawing/2014/main" id="{8AF61A91-9E16-48EA-9CCB-272B0F1548F0}"/>
              </a:ext>
            </a:extLst>
          </p:cNvPr>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46E54A0-617B-4C31-ABF3-27B19E31544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388" name="Slide Image Placeholder 1">
            <a:extLst>
              <a:ext uri="{FF2B5EF4-FFF2-40B4-BE49-F238E27FC236}">
                <a16:creationId xmlns:a16="http://schemas.microsoft.com/office/drawing/2014/main" id="{73CA63AE-F58B-4FBB-BAC1-579D98B12809}"/>
              </a:ext>
            </a:extLst>
          </p:cNvPr>
          <p:cNvSpPr>
            <a:spLocks noGrp="1" noRot="1" noChangeAspect="1" noTextEdit="1"/>
          </p:cNvSpPr>
          <p:nvPr>
            <p:ph type="sldImg"/>
          </p:nvPr>
        </p:nvSpPr>
        <p:spPr>
          <a:ln/>
        </p:spPr>
      </p:sp>
      <p:sp>
        <p:nvSpPr>
          <p:cNvPr id="16389" name="Notes Placeholder 2">
            <a:extLst>
              <a:ext uri="{FF2B5EF4-FFF2-40B4-BE49-F238E27FC236}">
                <a16:creationId xmlns:a16="http://schemas.microsoft.com/office/drawing/2014/main" id="{E3308626-B376-48A5-83C7-455C574BE0E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
        <p:nvSpPr>
          <p:cNvPr id="16390" name="Slide Number Placeholder 3">
            <a:extLst>
              <a:ext uri="{FF2B5EF4-FFF2-40B4-BE49-F238E27FC236}">
                <a16:creationId xmlns:a16="http://schemas.microsoft.com/office/drawing/2014/main" id="{257145AC-191F-4D73-8C52-425D6898BF6E}"/>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E0825C8-1E94-42B4-8732-0971B740B26B}" type="slidenum">
              <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7A1F0E16-0FB0-40E3-916A-AC4AEF3539E2}"/>
              </a:ext>
            </a:extLst>
          </p:cNvPr>
          <p:cNvSpPr>
            <a:spLocks noGrp="1" noRot="1" noChangeAspect="1" noTextEdit="1"/>
          </p:cNvSpPr>
          <p:nvPr>
            <p:ph type="sldImg"/>
          </p:nvPr>
        </p:nvSpPr>
        <p:spPr>
          <a:ln/>
        </p:spPr>
      </p:sp>
      <p:sp>
        <p:nvSpPr>
          <p:cNvPr id="10243" name="Notes Placeholder 2">
            <a:extLst>
              <a:ext uri="{FF2B5EF4-FFF2-40B4-BE49-F238E27FC236}">
                <a16:creationId xmlns:a16="http://schemas.microsoft.com/office/drawing/2014/main" id="{A6F48B5A-9120-4490-B16D-21CC49F11DD9}"/>
              </a:ext>
            </a:extLst>
          </p:cNvPr>
          <p:cNvSpPr>
            <a:spLocks noGrp="1"/>
          </p:cNvSpPr>
          <p:nvPr>
            <p:ph type="body" idx="1"/>
          </p:nvPr>
        </p:nvSpPr>
        <p:spPr>
          <a:noFill/>
        </p:spPr>
        <p:txBody>
          <a:bodyPr/>
          <a:lstStyle/>
          <a:p>
            <a:endParaRPr lang="en-US" altLang="en-US">
              <a:latin typeface="Arial" panose="020B0604020202020204" pitchFamily="34" charset="0"/>
            </a:endParaRPr>
          </a:p>
        </p:txBody>
      </p:sp>
      <p:sp>
        <p:nvSpPr>
          <p:cNvPr id="10244" name="Slide Number Placeholder 3">
            <a:extLst>
              <a:ext uri="{FF2B5EF4-FFF2-40B4-BE49-F238E27FC236}">
                <a16:creationId xmlns:a16="http://schemas.microsoft.com/office/drawing/2014/main" id="{9210CCBB-B34E-4532-BB4F-F18EF19A504B}"/>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A4EF142-BCF6-46B1-8B82-2C7D5CBDDF48}" type="slidenum">
              <a:rPr lang="en-US" altLang="en-US"/>
              <a:pPr/>
              <a:t>15</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576464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7275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370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59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63614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4660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13382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011390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6400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442943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24082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2.wmf"/><Relationship Id="rId5" Type="http://schemas.openxmlformats.org/officeDocument/2006/relationships/oleObject" Target="../embeddings/oleObject3.bin"/><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3" descr="C:\Users\DELL\Downloads\phu nu\hinh-nen-powerpoint-kute (1).jpg">
            <a:extLst>
              <a:ext uri="{FF2B5EF4-FFF2-40B4-BE49-F238E27FC236}">
                <a16:creationId xmlns:a16="http://schemas.microsoft.com/office/drawing/2014/main" id="{7CDDF8A9-C3A8-4194-A1D1-8DAD5E8041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9" descr="1018265obiutmb6vk">
            <a:extLst>
              <a:ext uri="{FF2B5EF4-FFF2-40B4-BE49-F238E27FC236}">
                <a16:creationId xmlns:a16="http://schemas.microsoft.com/office/drawing/2014/main" id="{EEFDF68E-466D-4284-9929-78132D9FD7B6}"/>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226343">
            <a:off x="77788" y="2233613"/>
            <a:ext cx="820737" cy="238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9" descr="1018265obiutmb6vk">
            <a:extLst>
              <a:ext uri="{FF2B5EF4-FFF2-40B4-BE49-F238E27FC236}">
                <a16:creationId xmlns:a16="http://schemas.microsoft.com/office/drawing/2014/main" id="{6E87FBE4-515B-4F6F-8535-B0561BA825E1}"/>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149870">
            <a:off x="8105775" y="2189163"/>
            <a:ext cx="820738" cy="238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13" descr="AN686">
            <a:extLst>
              <a:ext uri="{FF2B5EF4-FFF2-40B4-BE49-F238E27FC236}">
                <a16:creationId xmlns:a16="http://schemas.microsoft.com/office/drawing/2014/main" id="{83750698-91F5-4149-92F0-9900846CB8EC}"/>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28600" y="5638800"/>
            <a:ext cx="9525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WordArt 6">
            <a:extLst>
              <a:ext uri="{FF2B5EF4-FFF2-40B4-BE49-F238E27FC236}">
                <a16:creationId xmlns:a16="http://schemas.microsoft.com/office/drawing/2014/main" id="{0CC4F626-40E5-4757-90C3-CB89EE6FE610}"/>
              </a:ext>
            </a:extLst>
          </p:cNvPr>
          <p:cNvSpPr>
            <a:spLocks noChangeArrowheads="1" noChangeShapeType="1" noTextEdit="1"/>
          </p:cNvSpPr>
          <p:nvPr/>
        </p:nvSpPr>
        <p:spPr bwMode="auto">
          <a:xfrm>
            <a:off x="1728788" y="2438400"/>
            <a:ext cx="6348412" cy="1333500"/>
          </a:xfrm>
          <a:prstGeom prst="rect">
            <a:avLst/>
          </a:prstGeom>
        </p:spPr>
        <p:txBody>
          <a:bodyPr wrap="none" fromWordArt="1">
            <a:prstTxWarp prst="textPlain">
              <a:avLst>
                <a:gd name="adj" fmla="val 50000"/>
              </a:avLst>
            </a:prstTxWarp>
          </a:bodyPr>
          <a:lstStyle/>
          <a:p>
            <a:pPr algn="ctr"/>
            <a:r>
              <a:rPr lang="en-US" sz="3600" b="1" kern="10">
                <a:ln w="12700">
                  <a:solidFill>
                    <a:srgbClr val="0000FF"/>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cs typeface="Arial" panose="020B0604020202020204" pitchFamily="34" charset="0"/>
              </a:rPr>
              <a:t>Môn: Toán lớp 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Hình nền powerpoint mở đầu | Hình nền, Hình ảnh, Hình">
            <a:extLst>
              <a:ext uri="{FF2B5EF4-FFF2-40B4-BE49-F238E27FC236}">
                <a16:creationId xmlns:a16="http://schemas.microsoft.com/office/drawing/2014/main" id="{6DDCF69E-FD0E-4654-A368-F52F641D6C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95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a:extLst>
              <a:ext uri="{FF2B5EF4-FFF2-40B4-BE49-F238E27FC236}">
                <a16:creationId xmlns:a16="http://schemas.microsoft.com/office/drawing/2014/main" id="{011F875A-351C-47A6-9D4B-5885BDC6920F}"/>
              </a:ext>
            </a:extLst>
          </p:cNvPr>
          <p:cNvSpPr txBox="1">
            <a:spLocks noChangeArrowheads="1"/>
          </p:cNvSpPr>
          <p:nvPr/>
        </p:nvSpPr>
        <p:spPr bwMode="auto">
          <a:xfrm>
            <a:off x="20638" y="581025"/>
            <a:ext cx="9144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200000"/>
              </a:lnSpc>
            </a:pPr>
            <a:r>
              <a:rPr lang="en-US" altLang="en-US" sz="3200" b="1"/>
              <a:t>Vè về diện tích hình thang</a:t>
            </a:r>
          </a:p>
        </p:txBody>
      </p:sp>
      <p:sp>
        <p:nvSpPr>
          <p:cNvPr id="3" name="TextBox 2">
            <a:extLst>
              <a:ext uri="{FF2B5EF4-FFF2-40B4-BE49-F238E27FC236}">
                <a16:creationId xmlns:a16="http://schemas.microsoft.com/office/drawing/2014/main" id="{99B2F896-EC8A-4257-848B-B269954E17AD}"/>
              </a:ext>
            </a:extLst>
          </p:cNvPr>
          <p:cNvSpPr txBox="1">
            <a:spLocks noChangeArrowheads="1"/>
          </p:cNvSpPr>
          <p:nvPr/>
        </p:nvSpPr>
        <p:spPr bwMode="auto">
          <a:xfrm>
            <a:off x="20638" y="1404938"/>
            <a:ext cx="91440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200000"/>
              </a:lnSpc>
            </a:pPr>
            <a:r>
              <a:rPr lang="en-US" altLang="en-US" sz="3200">
                <a:latin typeface="Times New Roman" panose="02020603050405020304" pitchFamily="18" charset="0"/>
                <a:cs typeface="Times New Roman" panose="02020603050405020304" pitchFamily="18" charset="0"/>
              </a:rPr>
              <a:t>Muốn tính diện tích hình thang</a:t>
            </a:r>
          </a:p>
        </p:txBody>
      </p:sp>
      <p:sp>
        <p:nvSpPr>
          <p:cNvPr id="4" name="TextBox 3">
            <a:extLst>
              <a:ext uri="{FF2B5EF4-FFF2-40B4-BE49-F238E27FC236}">
                <a16:creationId xmlns:a16="http://schemas.microsoft.com/office/drawing/2014/main" id="{6B40B207-E4CC-4728-81F3-0E3204DCCD18}"/>
              </a:ext>
            </a:extLst>
          </p:cNvPr>
          <p:cNvSpPr txBox="1">
            <a:spLocks noChangeArrowheads="1"/>
          </p:cNvSpPr>
          <p:nvPr/>
        </p:nvSpPr>
        <p:spPr bwMode="auto">
          <a:xfrm>
            <a:off x="-14288" y="2006600"/>
            <a:ext cx="9144001"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200000"/>
              </a:lnSpc>
            </a:pPr>
            <a:r>
              <a:rPr lang="en-US" altLang="en-US" sz="3200">
                <a:latin typeface="Times New Roman" panose="02020603050405020304" pitchFamily="18" charset="0"/>
                <a:cs typeface="Times New Roman" panose="02020603050405020304" pitchFamily="18" charset="0"/>
              </a:rPr>
              <a:t>Đáy lớn đáy nhỏ ta mang cộng vào</a:t>
            </a:r>
          </a:p>
        </p:txBody>
      </p:sp>
      <p:sp>
        <p:nvSpPr>
          <p:cNvPr id="5" name="TextBox 4">
            <a:extLst>
              <a:ext uri="{FF2B5EF4-FFF2-40B4-BE49-F238E27FC236}">
                <a16:creationId xmlns:a16="http://schemas.microsoft.com/office/drawing/2014/main" id="{07A6F016-018B-4336-AAF0-CB060723AD34}"/>
              </a:ext>
            </a:extLst>
          </p:cNvPr>
          <p:cNvSpPr txBox="1">
            <a:spLocks noChangeArrowheads="1"/>
          </p:cNvSpPr>
          <p:nvPr/>
        </p:nvSpPr>
        <p:spPr bwMode="auto">
          <a:xfrm>
            <a:off x="-14288" y="2690813"/>
            <a:ext cx="9144001"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200000"/>
              </a:lnSpc>
            </a:pPr>
            <a:r>
              <a:rPr lang="en-US" altLang="en-US" sz="3200">
                <a:latin typeface="Times New Roman" panose="02020603050405020304" pitchFamily="18" charset="0"/>
                <a:cs typeface="Times New Roman" panose="02020603050405020304" pitchFamily="18" charset="0"/>
              </a:rPr>
              <a:t>Rồi đem nhân với chiều cao</a:t>
            </a:r>
          </a:p>
        </p:txBody>
      </p:sp>
      <p:sp>
        <p:nvSpPr>
          <p:cNvPr id="6" name="TextBox 5">
            <a:extLst>
              <a:ext uri="{FF2B5EF4-FFF2-40B4-BE49-F238E27FC236}">
                <a16:creationId xmlns:a16="http://schemas.microsoft.com/office/drawing/2014/main" id="{629625C3-311B-41CB-9A3F-2B0DB2661EFB}"/>
              </a:ext>
            </a:extLst>
          </p:cNvPr>
          <p:cNvSpPr txBox="1">
            <a:spLocks noChangeArrowheads="1"/>
          </p:cNvSpPr>
          <p:nvPr/>
        </p:nvSpPr>
        <p:spPr bwMode="auto">
          <a:xfrm>
            <a:off x="0" y="3375025"/>
            <a:ext cx="9144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200000"/>
              </a:lnSpc>
            </a:pPr>
            <a:r>
              <a:rPr lang="en-US" altLang="en-US" sz="3200">
                <a:latin typeface="Times New Roman" panose="02020603050405020304" pitchFamily="18" charset="0"/>
                <a:cs typeface="Times New Roman" panose="02020603050405020304" pitchFamily="18" charset="0"/>
              </a:rPr>
              <a:t>Chia đôi lấy nửa thế nào cũng ra.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31" presetClass="exit" presetSubtype="0" fill="hold" grpId="0" nodeType="withEffect">
                                  <p:stCondLst>
                                    <p:cond delay="0"/>
                                  </p:stCondLst>
                                  <p:childTnLst>
                                    <p:anim calcmode="lin" valueType="num">
                                      <p:cBhvr>
                                        <p:cTn id="9" dur="1000"/>
                                        <p:tgtEl>
                                          <p:spTgt spid="6"/>
                                        </p:tgtEl>
                                        <p:attrNameLst>
                                          <p:attrName>ppt_w</p:attrName>
                                        </p:attrNameLst>
                                      </p:cBhvr>
                                      <p:tavLst>
                                        <p:tav tm="0">
                                          <p:val>
                                            <p:strVal val="ppt_w"/>
                                          </p:val>
                                        </p:tav>
                                        <p:tav tm="100000">
                                          <p:val>
                                            <p:fltVal val="0"/>
                                          </p:val>
                                        </p:tav>
                                      </p:tavLst>
                                    </p:anim>
                                    <p:anim calcmode="lin" valueType="num">
                                      <p:cBhvr>
                                        <p:cTn id="10" dur="1000"/>
                                        <p:tgtEl>
                                          <p:spTgt spid="6"/>
                                        </p:tgtEl>
                                        <p:attrNameLst>
                                          <p:attrName>ppt_h</p:attrName>
                                        </p:attrNameLst>
                                      </p:cBhvr>
                                      <p:tavLst>
                                        <p:tav tm="0">
                                          <p:val>
                                            <p:strVal val="ppt_h"/>
                                          </p:val>
                                        </p:tav>
                                        <p:tav tm="100000">
                                          <p:val>
                                            <p:fltVal val="0"/>
                                          </p:val>
                                        </p:tav>
                                      </p:tavLst>
                                    </p:anim>
                                    <p:anim calcmode="lin" valueType="num">
                                      <p:cBhvr>
                                        <p:cTn id="11" dur="1000"/>
                                        <p:tgtEl>
                                          <p:spTgt spid="6"/>
                                        </p:tgtEl>
                                        <p:attrNameLst>
                                          <p:attrName>style.rotation</p:attrName>
                                        </p:attrNameLst>
                                      </p:cBhvr>
                                      <p:tavLst>
                                        <p:tav tm="0">
                                          <p:val>
                                            <p:fltVal val="0"/>
                                          </p:val>
                                        </p:tav>
                                        <p:tav tm="100000">
                                          <p:val>
                                            <p:fltVal val="90"/>
                                          </p:val>
                                        </p:tav>
                                      </p:tavLst>
                                    </p:anim>
                                    <p:animEffect transition="out" filter="fade">
                                      <p:cBhvr>
                                        <p:cTn id="12" dur="1000"/>
                                        <p:tgtEl>
                                          <p:spTgt spid="6"/>
                                        </p:tgtEl>
                                      </p:cBhvr>
                                    </p:animEffect>
                                    <p:set>
                                      <p:cBhvr>
                                        <p:cTn id="13" dur="1" fill="hold">
                                          <p:stCondLst>
                                            <p:cond delay="999"/>
                                          </p:stCondLst>
                                        </p:cTn>
                                        <p:tgtEl>
                                          <p:spTgt spid="6"/>
                                        </p:tgtEl>
                                        <p:attrNameLst>
                                          <p:attrName>style.visibility</p:attrName>
                                        </p:attrNameLst>
                                      </p:cBhvr>
                                      <p:to>
                                        <p:strVal val="hidden"/>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xit" presetSubtype="32" fill="hold" grpId="0" nodeType="clickEffect">
                                  <p:stCondLst>
                                    <p:cond delay="0"/>
                                  </p:stCondLst>
                                  <p:childTnLst>
                                    <p:animEffect transition="out" filter="circle(out)">
                                      <p:cBhvr>
                                        <p:cTn id="17" dur="2000"/>
                                        <p:tgtEl>
                                          <p:spTgt spid="3"/>
                                        </p:tgtEl>
                                      </p:cBhvr>
                                    </p:animEffect>
                                    <p:set>
                                      <p:cBhvr>
                                        <p:cTn id="18" dur="1" fill="hold">
                                          <p:stCondLst>
                                            <p:cond delay="1999"/>
                                          </p:stCondLst>
                                        </p:cTn>
                                        <p:tgtEl>
                                          <p:spTgt spid="3"/>
                                        </p:tgtEl>
                                        <p:attrNameLst>
                                          <p:attrName>style.visibility</p:attrName>
                                        </p:attrNameLst>
                                      </p:cBhvr>
                                      <p:to>
                                        <p:strVal val="hidden"/>
                                      </p:to>
                                    </p:set>
                                  </p:childTnLst>
                                </p:cTn>
                              </p:par>
                              <p:par>
                                <p:cTn id="19" presetID="6" presetClass="exit" presetSubtype="32" fill="hold" grpId="0" nodeType="withEffect">
                                  <p:stCondLst>
                                    <p:cond delay="0"/>
                                  </p:stCondLst>
                                  <p:childTnLst>
                                    <p:animEffect transition="out" filter="circle(out)">
                                      <p:cBhvr>
                                        <p:cTn id="20" dur="2000"/>
                                        <p:tgtEl>
                                          <p:spTgt spid="5"/>
                                        </p:tgtEl>
                                      </p:cBhvr>
                                    </p:animEffect>
                                    <p:set>
                                      <p:cBhvr>
                                        <p:cTn id="21"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descr="C:\Documents and Settings\Admin\Desktop\tư liệu dạy bài cao su\4ee16933ee8154ecc3025b99153a4498_1.jpg">
            <a:extLst>
              <a:ext uri="{FF2B5EF4-FFF2-40B4-BE49-F238E27FC236}">
                <a16:creationId xmlns:a16="http://schemas.microsoft.com/office/drawing/2014/main" id="{2B857682-FBC3-4142-A9C6-FC41891B0A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WordArt 5">
            <a:extLst>
              <a:ext uri="{FF2B5EF4-FFF2-40B4-BE49-F238E27FC236}">
                <a16:creationId xmlns:a16="http://schemas.microsoft.com/office/drawing/2014/main" id="{FA37DA01-886C-4613-A457-F9CEC7F6FE57}"/>
              </a:ext>
            </a:extLst>
          </p:cNvPr>
          <p:cNvSpPr>
            <a:spLocks noChangeArrowheads="1" noChangeShapeType="1" noTextEdit="1"/>
          </p:cNvSpPr>
          <p:nvPr/>
        </p:nvSpPr>
        <p:spPr bwMode="auto">
          <a:xfrm>
            <a:off x="1071563" y="1500188"/>
            <a:ext cx="6357937" cy="1143000"/>
          </a:xfrm>
          <a:prstGeom prst="rect">
            <a:avLst/>
          </a:prstGeom>
        </p:spPr>
        <p:txBody>
          <a:bodyPr wrap="none" fromWordArt="1">
            <a:prstTxWarp prst="textPlain">
              <a:avLst>
                <a:gd name="adj" fmla="val 50000"/>
              </a:avLst>
            </a:prstTxWarp>
          </a:bodyPr>
          <a:lstStyle/>
          <a:p>
            <a:pPr algn="ctr"/>
            <a:r>
              <a:rPr lang="vi-VN" sz="6600" b="1" kern="10">
                <a:ln w="12700">
                  <a:solidFill>
                    <a:schemeClr val="bg1"/>
                  </a:solidFill>
                  <a:round/>
                  <a:headEnd/>
                  <a:tailEnd/>
                </a:ln>
                <a:solidFill>
                  <a:srgbClr val="FF0000"/>
                </a:solidFill>
                <a:effectLst>
                  <a:outerShdw dist="45791" dir="2021404" algn="ctr" rotWithShape="0">
                    <a:schemeClr val="tx1"/>
                  </a:outerShdw>
                </a:effectLst>
                <a:latin typeface="Times New Roman" panose="02020603050405020304" pitchFamily="18" charset="0"/>
                <a:cs typeface="Times New Roman" panose="02020603050405020304" pitchFamily="18" charset="0"/>
              </a:rPr>
              <a:t>XIN CHÂN THÀNH CẢM ƠN</a:t>
            </a:r>
            <a:endParaRPr lang="en-US" sz="6600" b="1" kern="10">
              <a:ln w="12700">
                <a:solidFill>
                  <a:schemeClr val="bg1"/>
                </a:solidFill>
                <a:round/>
                <a:headEnd/>
                <a:tailEnd/>
              </a:ln>
              <a:solidFill>
                <a:srgbClr val="FF0000"/>
              </a:solidFill>
              <a:effectLst>
                <a:outerShdw dist="45791" dir="2021404" algn="ctr" rotWithShape="0">
                  <a:schemeClr val="tx1"/>
                </a:outerShdw>
              </a:effectLst>
              <a:latin typeface="Times New Roman" panose="02020603050405020304" pitchFamily="18" charset="0"/>
              <a:cs typeface="Times New Roman" panose="02020603050405020304" pitchFamily="18" charset="0"/>
            </a:endParaRPr>
          </a:p>
        </p:txBody>
      </p:sp>
      <p:sp>
        <p:nvSpPr>
          <p:cNvPr id="6" name="WordArt 8">
            <a:extLst>
              <a:ext uri="{FF2B5EF4-FFF2-40B4-BE49-F238E27FC236}">
                <a16:creationId xmlns:a16="http://schemas.microsoft.com/office/drawing/2014/main" id="{22573888-5CB1-4462-A880-7FEE09126B19}"/>
              </a:ext>
            </a:extLst>
          </p:cNvPr>
          <p:cNvSpPr>
            <a:spLocks noChangeArrowheads="1" noChangeShapeType="1" noTextEdit="1"/>
          </p:cNvSpPr>
          <p:nvPr/>
        </p:nvSpPr>
        <p:spPr bwMode="auto">
          <a:xfrm>
            <a:off x="500063" y="2922588"/>
            <a:ext cx="7959725" cy="866775"/>
          </a:xfrm>
          <a:prstGeom prst="rect">
            <a:avLst/>
          </a:prstGeom>
        </p:spPr>
        <p:txBody>
          <a:bodyPr wrap="none" fromWordArt="1">
            <a:prstTxWarp prst="textPlain">
              <a:avLst>
                <a:gd name="adj" fmla="val 50000"/>
              </a:avLst>
            </a:prstTxWarp>
          </a:bodyPr>
          <a:lstStyle/>
          <a:p>
            <a:pPr algn="ctr"/>
            <a:r>
              <a:rPr lang="en-US" sz="3600" b="1" kern="10">
                <a:ln w="9525">
                  <a:solidFill>
                    <a:schemeClr val="bg1"/>
                  </a:solidFill>
                  <a:round/>
                  <a:headEnd/>
                  <a:tailEnd/>
                </a:ln>
                <a:solidFill>
                  <a:srgbClr val="0000CC"/>
                </a:solidFill>
                <a:effectLst>
                  <a:outerShdw dist="35921" dir="2700000" algn="ctr" rotWithShape="0">
                    <a:srgbClr val="C0C0C0"/>
                  </a:outerShdw>
                </a:effectLst>
                <a:latin typeface=".VnRevueH"/>
              </a:rPr>
              <a:t>QUÝ THẦY CÔ VỀ THĂM LỚP!</a:t>
            </a:r>
          </a:p>
        </p:txBody>
      </p:sp>
      <p:sp>
        <p:nvSpPr>
          <p:cNvPr id="7" name="WordArt 3">
            <a:extLst>
              <a:ext uri="{FF2B5EF4-FFF2-40B4-BE49-F238E27FC236}">
                <a16:creationId xmlns:a16="http://schemas.microsoft.com/office/drawing/2014/main" id="{9860FE08-9D40-4C6F-A58C-E730B240273C}"/>
              </a:ext>
            </a:extLst>
          </p:cNvPr>
          <p:cNvSpPr>
            <a:spLocks noChangeArrowheads="1" noChangeShapeType="1" noTextEdit="1"/>
          </p:cNvSpPr>
          <p:nvPr/>
        </p:nvSpPr>
        <p:spPr bwMode="auto">
          <a:xfrm>
            <a:off x="500034" y="3995748"/>
            <a:ext cx="7572428" cy="933450"/>
          </a:xfrm>
          <a:prstGeom prst="rect">
            <a:avLst/>
          </a:prstGeom>
        </p:spPr>
        <p:txBody>
          <a:bodyPr wrap="none" fromWordArt="1">
            <a:prstTxWarp prst="textPlain">
              <a:avLst>
                <a:gd name="adj" fmla="val 48060"/>
              </a:avLst>
            </a:prstTxWarp>
          </a:bodyPr>
          <a:lstStyle/>
          <a:p>
            <a:pPr algn="ctr" fontAlgn="auto">
              <a:spcBef>
                <a:spcPts val="0"/>
              </a:spcBef>
              <a:spcAft>
                <a:spcPts val="0"/>
              </a:spcAft>
              <a:defRPr/>
            </a:pPr>
            <a:r>
              <a:rPr lang="en-US" kern="10" dirty="0" err="1">
                <a:ln w="12700">
                  <a:solidFill>
                    <a:srgbClr val="FF0000"/>
                  </a:solidFill>
                  <a:round/>
                  <a:headEnd/>
                  <a:tailEnd/>
                </a:ln>
                <a:solidFill>
                  <a:srgbClr val="0000CC"/>
                </a:solidFill>
                <a:latin typeface="Times New Roman" pitchFamily="18" charset="0"/>
                <a:cs typeface="Times New Roman" pitchFamily="18" charset="0"/>
              </a:rPr>
              <a:t>Kính</a:t>
            </a:r>
            <a:r>
              <a:rPr lang="en-US" kern="10" dirty="0">
                <a:ln w="12700">
                  <a:solidFill>
                    <a:srgbClr val="FF0000"/>
                  </a:solidFill>
                  <a:round/>
                  <a:headEnd/>
                  <a:tailEnd/>
                </a:ln>
                <a:solidFill>
                  <a:srgbClr val="0000CC"/>
                </a:solidFill>
                <a:latin typeface="Times New Roman" pitchFamily="18" charset="0"/>
                <a:cs typeface="Times New Roman" pitchFamily="18" charset="0"/>
              </a:rPr>
              <a:t> </a:t>
            </a:r>
            <a:r>
              <a:rPr lang="en-US" kern="10" dirty="0" err="1">
                <a:ln w="12700">
                  <a:solidFill>
                    <a:srgbClr val="FF0000"/>
                  </a:solidFill>
                  <a:round/>
                  <a:headEnd/>
                  <a:tailEnd/>
                </a:ln>
                <a:solidFill>
                  <a:srgbClr val="0000CC"/>
                </a:solidFill>
                <a:latin typeface="Times New Roman" pitchFamily="18" charset="0"/>
                <a:cs typeface="Times New Roman" pitchFamily="18" charset="0"/>
              </a:rPr>
              <a:t>chúc</a:t>
            </a:r>
            <a:r>
              <a:rPr lang="en-US" kern="10" dirty="0">
                <a:ln w="12700">
                  <a:solidFill>
                    <a:srgbClr val="FF0000"/>
                  </a:solidFill>
                  <a:round/>
                  <a:headEnd/>
                  <a:tailEnd/>
                </a:ln>
                <a:solidFill>
                  <a:srgbClr val="0000CC"/>
                </a:solidFill>
                <a:latin typeface="Times New Roman" pitchFamily="18" charset="0"/>
                <a:cs typeface="Times New Roman" pitchFamily="18" charset="0"/>
              </a:rPr>
              <a:t> </a:t>
            </a:r>
            <a:r>
              <a:rPr lang="en-US" kern="10" dirty="0" err="1">
                <a:ln w="12700">
                  <a:solidFill>
                    <a:srgbClr val="FF0000"/>
                  </a:solidFill>
                  <a:round/>
                  <a:headEnd/>
                  <a:tailEnd/>
                </a:ln>
                <a:solidFill>
                  <a:srgbClr val="0000CC"/>
                </a:solidFill>
                <a:latin typeface="Times New Roman" pitchFamily="18" charset="0"/>
                <a:cs typeface="Times New Roman" pitchFamily="18" charset="0"/>
              </a:rPr>
              <a:t>quý</a:t>
            </a:r>
            <a:r>
              <a:rPr lang="en-US" kern="10" dirty="0">
                <a:ln w="12700">
                  <a:solidFill>
                    <a:srgbClr val="FF0000"/>
                  </a:solidFill>
                  <a:round/>
                  <a:headEnd/>
                  <a:tailEnd/>
                </a:ln>
                <a:solidFill>
                  <a:srgbClr val="0000CC"/>
                </a:solidFill>
                <a:latin typeface="Times New Roman" pitchFamily="18" charset="0"/>
                <a:cs typeface="Times New Roman" pitchFamily="18" charset="0"/>
              </a:rPr>
              <a:t> </a:t>
            </a:r>
            <a:r>
              <a:rPr lang="en-US" kern="10" dirty="0" err="1">
                <a:ln w="12700">
                  <a:solidFill>
                    <a:srgbClr val="FF0000"/>
                  </a:solidFill>
                  <a:round/>
                  <a:headEnd/>
                  <a:tailEnd/>
                </a:ln>
                <a:solidFill>
                  <a:srgbClr val="0000CC"/>
                </a:solidFill>
                <a:latin typeface="Times New Roman" pitchFamily="18" charset="0"/>
                <a:cs typeface="Times New Roman" pitchFamily="18" charset="0"/>
              </a:rPr>
              <a:t>thầy</a:t>
            </a:r>
            <a:r>
              <a:rPr lang="en-US" kern="10" dirty="0">
                <a:ln w="12700">
                  <a:solidFill>
                    <a:srgbClr val="FF0000"/>
                  </a:solidFill>
                  <a:round/>
                  <a:headEnd/>
                  <a:tailEnd/>
                </a:ln>
                <a:solidFill>
                  <a:srgbClr val="0000CC"/>
                </a:solidFill>
                <a:latin typeface="Times New Roman" pitchFamily="18" charset="0"/>
                <a:cs typeface="Times New Roman" pitchFamily="18" charset="0"/>
              </a:rPr>
              <a:t> </a:t>
            </a:r>
            <a:r>
              <a:rPr lang="en-US" kern="10" dirty="0" err="1">
                <a:ln w="12700">
                  <a:solidFill>
                    <a:srgbClr val="FF0000"/>
                  </a:solidFill>
                  <a:round/>
                  <a:headEnd/>
                  <a:tailEnd/>
                </a:ln>
                <a:solidFill>
                  <a:srgbClr val="0000CC"/>
                </a:solidFill>
                <a:latin typeface="Times New Roman" pitchFamily="18" charset="0"/>
                <a:cs typeface="Times New Roman" pitchFamily="18" charset="0"/>
              </a:rPr>
              <a:t>cô</a:t>
            </a:r>
            <a:r>
              <a:rPr lang="en-US" kern="10" dirty="0">
                <a:ln w="12700">
                  <a:solidFill>
                    <a:srgbClr val="FF0000"/>
                  </a:solidFill>
                  <a:round/>
                  <a:headEnd/>
                  <a:tailEnd/>
                </a:ln>
                <a:solidFill>
                  <a:srgbClr val="0000CC"/>
                </a:solidFill>
                <a:latin typeface="Times New Roman" pitchFamily="18" charset="0"/>
                <a:cs typeface="Times New Roman" pitchFamily="18" charset="0"/>
              </a:rPr>
              <a:t> </a:t>
            </a:r>
            <a:r>
              <a:rPr lang="en-US" kern="10" dirty="0" err="1">
                <a:ln w="12700">
                  <a:solidFill>
                    <a:srgbClr val="FF0000"/>
                  </a:solidFill>
                  <a:round/>
                  <a:headEnd/>
                  <a:tailEnd/>
                </a:ln>
                <a:solidFill>
                  <a:srgbClr val="0000CC"/>
                </a:solidFill>
                <a:latin typeface="Times New Roman" pitchFamily="18" charset="0"/>
                <a:cs typeface="Times New Roman" pitchFamily="18" charset="0"/>
              </a:rPr>
              <a:t>luôn</a:t>
            </a:r>
            <a:r>
              <a:rPr lang="en-US" kern="10" dirty="0">
                <a:ln w="12700">
                  <a:solidFill>
                    <a:srgbClr val="FF0000"/>
                  </a:solidFill>
                  <a:round/>
                  <a:headEnd/>
                  <a:tailEnd/>
                </a:ln>
                <a:solidFill>
                  <a:srgbClr val="0000CC"/>
                </a:solidFill>
                <a:latin typeface="Times New Roman" pitchFamily="18" charset="0"/>
                <a:cs typeface="Times New Roman" pitchFamily="18" charset="0"/>
              </a:rPr>
              <a:t> </a:t>
            </a:r>
            <a:r>
              <a:rPr lang="en-US" kern="10" dirty="0" err="1">
                <a:ln w="12700">
                  <a:solidFill>
                    <a:srgbClr val="FF0000"/>
                  </a:solidFill>
                  <a:round/>
                  <a:headEnd/>
                  <a:tailEnd/>
                </a:ln>
                <a:solidFill>
                  <a:srgbClr val="0000CC"/>
                </a:solidFill>
                <a:latin typeface="Times New Roman" pitchFamily="18" charset="0"/>
                <a:cs typeface="Times New Roman" pitchFamily="18" charset="0"/>
              </a:rPr>
              <a:t>mạnh</a:t>
            </a:r>
            <a:r>
              <a:rPr lang="en-US" kern="10" dirty="0">
                <a:ln w="12700">
                  <a:solidFill>
                    <a:srgbClr val="FF0000"/>
                  </a:solidFill>
                  <a:round/>
                  <a:headEnd/>
                  <a:tailEnd/>
                </a:ln>
                <a:solidFill>
                  <a:srgbClr val="0000CC"/>
                </a:solidFill>
                <a:latin typeface="Times New Roman" pitchFamily="18" charset="0"/>
                <a:cs typeface="Times New Roman" pitchFamily="18" charset="0"/>
              </a:rPr>
              <a:t> </a:t>
            </a:r>
            <a:r>
              <a:rPr lang="en-US" kern="10" dirty="0" err="1">
                <a:ln w="12700">
                  <a:solidFill>
                    <a:srgbClr val="FF0000"/>
                  </a:solidFill>
                  <a:round/>
                  <a:headEnd/>
                  <a:tailEnd/>
                </a:ln>
                <a:solidFill>
                  <a:srgbClr val="0000CC"/>
                </a:solidFill>
                <a:latin typeface="Times New Roman" pitchFamily="18" charset="0"/>
                <a:cs typeface="Times New Roman" pitchFamily="18" charset="0"/>
              </a:rPr>
              <a:t>khỏe</a:t>
            </a:r>
            <a:r>
              <a:rPr lang="en-US" kern="10" dirty="0">
                <a:ln w="12700">
                  <a:solidFill>
                    <a:srgbClr val="FF0000"/>
                  </a:solidFill>
                  <a:round/>
                  <a:headEnd/>
                  <a:tailEnd/>
                </a:ln>
                <a:solidFill>
                  <a:srgbClr val="0000CC"/>
                </a:solidFill>
                <a:latin typeface="Times New Roman" pitchFamily="18" charset="0"/>
                <a:cs typeface="Times New Roman" pitchFamily="18" charset="0"/>
              </a:rPr>
              <a:t>, </a:t>
            </a:r>
            <a:r>
              <a:rPr lang="en-US" kern="10" dirty="0" err="1">
                <a:ln w="12700">
                  <a:solidFill>
                    <a:srgbClr val="FF0000"/>
                  </a:solidFill>
                  <a:round/>
                  <a:headEnd/>
                  <a:tailEnd/>
                </a:ln>
                <a:solidFill>
                  <a:srgbClr val="0000CC"/>
                </a:solidFill>
                <a:latin typeface="Times New Roman" pitchFamily="18" charset="0"/>
                <a:cs typeface="Times New Roman" pitchFamily="18" charset="0"/>
              </a:rPr>
              <a:t>hạnh</a:t>
            </a:r>
            <a:r>
              <a:rPr lang="en-US" kern="10" dirty="0">
                <a:ln w="12700">
                  <a:solidFill>
                    <a:srgbClr val="FF0000"/>
                  </a:solidFill>
                  <a:round/>
                  <a:headEnd/>
                  <a:tailEnd/>
                </a:ln>
                <a:solidFill>
                  <a:srgbClr val="0000CC"/>
                </a:solidFill>
                <a:latin typeface="Times New Roman" pitchFamily="18" charset="0"/>
                <a:cs typeface="Times New Roman" pitchFamily="18" charset="0"/>
              </a:rPr>
              <a:t> </a:t>
            </a:r>
            <a:r>
              <a:rPr lang="en-US" kern="10" dirty="0" err="1">
                <a:ln w="12700">
                  <a:solidFill>
                    <a:srgbClr val="FF0000"/>
                  </a:solidFill>
                  <a:round/>
                  <a:headEnd/>
                  <a:tailEnd/>
                </a:ln>
                <a:solidFill>
                  <a:srgbClr val="0000CC"/>
                </a:solidFill>
                <a:latin typeface="Times New Roman" pitchFamily="18" charset="0"/>
                <a:cs typeface="Times New Roman" pitchFamily="18" charset="0"/>
              </a:rPr>
              <a:t>phúc</a:t>
            </a:r>
            <a:r>
              <a:rPr lang="en-US" kern="10" dirty="0">
                <a:ln w="12700">
                  <a:solidFill>
                    <a:srgbClr val="FF0000"/>
                  </a:solidFill>
                  <a:round/>
                  <a:headEnd/>
                  <a:tailEnd/>
                </a:ln>
                <a:solidFill>
                  <a:srgbClr val="0000CC"/>
                </a:solidFill>
                <a:latin typeface="Times New Roman" pitchFamily="18" charset="0"/>
                <a:cs typeface="Times New Roman" pitchFamily="18" charset="0"/>
              </a:rPr>
              <a:t>!</a:t>
            </a:r>
            <a:r>
              <a:rPr lang="en-US" kern="10" dirty="0">
                <a:ln w="12700">
                  <a:solidFill>
                    <a:srgbClr val="FF0000"/>
                  </a:solidFill>
                  <a:round/>
                  <a:headEnd/>
                  <a:tailEnd/>
                </a:ln>
                <a:solidFill>
                  <a:srgbClr val="0000CC"/>
                </a:solidFill>
                <a:latin typeface=".VnCentury SchoolbookH"/>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Hình nền powerpoint mở đầu | Hình nền, Hình ảnh, Hình">
            <a:extLst>
              <a:ext uri="{FF2B5EF4-FFF2-40B4-BE49-F238E27FC236}">
                <a16:creationId xmlns:a16="http://schemas.microsoft.com/office/drawing/2014/main" id="{7156E727-B4D3-4CA8-A025-47B63CF996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95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4377A29-B81D-4F97-AA51-36C2C20E6742}"/>
              </a:ext>
            </a:extLst>
          </p:cNvPr>
          <p:cNvSpPr txBox="1">
            <a:spLocks/>
          </p:cNvSpPr>
          <p:nvPr/>
        </p:nvSpPr>
        <p:spPr>
          <a:xfrm>
            <a:off x="-1371600" y="457200"/>
            <a:ext cx="10515600" cy="1325563"/>
          </a:xfrm>
          <a:prstGeom prst="rect">
            <a:avLst/>
          </a:prstGeom>
        </p:spPr>
        <p:txBody>
          <a:bodyP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US" sz="3200" u="sng" kern="0" dirty="0">
                <a:solidFill>
                  <a:srgbClr val="122E9D"/>
                </a:solidFill>
                <a:latin typeface="Times New Roman" panose="02020603050405020304" pitchFamily="18" charset="0"/>
                <a:ea typeface="Georgia" charset="0"/>
                <a:cs typeface="Times New Roman" panose="02020603050405020304" pitchFamily="18" charset="0"/>
              </a:rPr>
              <a:t> </a:t>
            </a:r>
            <a:r>
              <a:rPr lang="en-US" sz="3200" b="1" u="sng" kern="0" dirty="0" err="1">
                <a:solidFill>
                  <a:srgbClr val="122E9D"/>
                </a:solidFill>
                <a:latin typeface="Times New Roman" panose="02020603050405020304" pitchFamily="18" charset="0"/>
                <a:ea typeface="Georgia" charset="0"/>
                <a:cs typeface="Times New Roman" panose="02020603050405020304" pitchFamily="18" charset="0"/>
              </a:rPr>
              <a:t>Bài</a:t>
            </a:r>
            <a:r>
              <a:rPr lang="en-US" sz="3200" b="1" u="sng" kern="0" dirty="0">
                <a:solidFill>
                  <a:srgbClr val="122E9D"/>
                </a:solidFill>
                <a:latin typeface="Times New Roman" panose="02020603050405020304" pitchFamily="18" charset="0"/>
                <a:ea typeface="Georgia" charset="0"/>
                <a:cs typeface="Times New Roman" panose="02020603050405020304" pitchFamily="18" charset="0"/>
              </a:rPr>
              <a:t> 1:</a:t>
            </a:r>
            <a:r>
              <a:rPr lang="vi-VN" sz="3200" b="1" kern="0" dirty="0">
                <a:solidFill>
                  <a:srgbClr val="122E9D"/>
                </a:solidFill>
                <a:latin typeface="Times New Roman" panose="02020603050405020304" pitchFamily="18" charset="0"/>
                <a:ea typeface="Georgia" charset="0"/>
                <a:cs typeface="Times New Roman" panose="02020603050405020304" pitchFamily="18" charset="0"/>
              </a:rPr>
              <a:t> </a:t>
            </a:r>
            <a:r>
              <a:rPr lang="en-US" sz="3200" b="1" kern="0" dirty="0" err="1">
                <a:solidFill>
                  <a:srgbClr val="122E9D"/>
                </a:solidFill>
                <a:latin typeface="Times New Roman" panose="02020603050405020304" pitchFamily="18" charset="0"/>
                <a:ea typeface="Georgia" charset="0"/>
                <a:cs typeface="Times New Roman" panose="02020603050405020304" pitchFamily="18" charset="0"/>
              </a:rPr>
              <a:t>Tính</a:t>
            </a:r>
            <a:r>
              <a:rPr lang="en-US" sz="3200" b="1" kern="0" dirty="0">
                <a:solidFill>
                  <a:srgbClr val="122E9D"/>
                </a:solidFill>
                <a:latin typeface="Times New Roman" panose="02020603050405020304" pitchFamily="18" charset="0"/>
                <a:ea typeface="Georgia" charset="0"/>
                <a:cs typeface="Times New Roman" panose="02020603050405020304" pitchFamily="18" charset="0"/>
              </a:rPr>
              <a:t> </a:t>
            </a:r>
            <a:r>
              <a:rPr lang="en-US" sz="3200" b="1" kern="0" dirty="0" err="1">
                <a:solidFill>
                  <a:srgbClr val="122E9D"/>
                </a:solidFill>
                <a:latin typeface="Times New Roman" panose="02020603050405020304" pitchFamily="18" charset="0"/>
                <a:ea typeface="Georgia" charset="0"/>
                <a:cs typeface="Times New Roman" panose="02020603050405020304" pitchFamily="18" charset="0"/>
              </a:rPr>
              <a:t>diện</a:t>
            </a:r>
            <a:r>
              <a:rPr lang="en-US" sz="3200" b="1" kern="0" dirty="0">
                <a:solidFill>
                  <a:srgbClr val="122E9D"/>
                </a:solidFill>
                <a:latin typeface="Times New Roman" panose="02020603050405020304" pitchFamily="18" charset="0"/>
                <a:ea typeface="Georgia" charset="0"/>
                <a:cs typeface="Times New Roman" panose="02020603050405020304" pitchFamily="18" charset="0"/>
              </a:rPr>
              <a:t> </a:t>
            </a:r>
            <a:r>
              <a:rPr lang="en-US" sz="3200" b="1" kern="0" dirty="0" err="1">
                <a:solidFill>
                  <a:srgbClr val="122E9D"/>
                </a:solidFill>
                <a:latin typeface="Times New Roman" panose="02020603050405020304" pitchFamily="18" charset="0"/>
                <a:ea typeface="Georgia" charset="0"/>
                <a:cs typeface="Times New Roman" panose="02020603050405020304" pitchFamily="18" charset="0"/>
              </a:rPr>
              <a:t>tích</a:t>
            </a:r>
            <a:r>
              <a:rPr lang="en-US" sz="3200" b="1" kern="0" dirty="0">
                <a:solidFill>
                  <a:srgbClr val="122E9D"/>
                </a:solidFill>
                <a:latin typeface="Times New Roman" panose="02020603050405020304" pitchFamily="18" charset="0"/>
                <a:ea typeface="Georgia" charset="0"/>
                <a:cs typeface="Times New Roman" panose="02020603050405020304" pitchFamily="18" charset="0"/>
              </a:rPr>
              <a:t> </a:t>
            </a:r>
            <a:r>
              <a:rPr lang="en-US" sz="3200" b="1" kern="0" dirty="0" err="1">
                <a:solidFill>
                  <a:srgbClr val="122E9D"/>
                </a:solidFill>
                <a:latin typeface="Times New Roman" panose="02020603050405020304" pitchFamily="18" charset="0"/>
                <a:ea typeface="Georgia" charset="0"/>
                <a:cs typeface="Times New Roman" panose="02020603050405020304" pitchFamily="18" charset="0"/>
              </a:rPr>
              <a:t>hình</a:t>
            </a:r>
            <a:r>
              <a:rPr lang="en-US" sz="3200" b="1" kern="0" dirty="0">
                <a:solidFill>
                  <a:srgbClr val="122E9D"/>
                </a:solidFill>
                <a:latin typeface="Times New Roman" panose="02020603050405020304" pitchFamily="18" charset="0"/>
                <a:ea typeface="Georgia" charset="0"/>
                <a:cs typeface="Times New Roman" panose="02020603050405020304" pitchFamily="18" charset="0"/>
              </a:rPr>
              <a:t> thang, </a:t>
            </a:r>
            <a:r>
              <a:rPr lang="en-US" sz="3200" b="1" kern="0" dirty="0" err="1">
                <a:solidFill>
                  <a:srgbClr val="122E9D"/>
                </a:solidFill>
                <a:latin typeface="Times New Roman" panose="02020603050405020304" pitchFamily="18" charset="0"/>
                <a:ea typeface="Georgia" charset="0"/>
                <a:cs typeface="Times New Roman" panose="02020603050405020304" pitchFamily="18" charset="0"/>
              </a:rPr>
              <a:t>biết</a:t>
            </a:r>
            <a:r>
              <a:rPr lang="en-US" sz="3200" b="1" kern="0" dirty="0">
                <a:solidFill>
                  <a:srgbClr val="122E9D"/>
                </a:solidFill>
                <a:latin typeface="Times New Roman" panose="02020603050405020304" pitchFamily="18" charset="0"/>
                <a:ea typeface="Georgia" charset="0"/>
                <a:cs typeface="Times New Roman" panose="02020603050405020304" pitchFamily="18" charset="0"/>
              </a:rPr>
              <a:t>: </a:t>
            </a:r>
          </a:p>
        </p:txBody>
      </p:sp>
      <p:sp>
        <p:nvSpPr>
          <p:cNvPr id="4" name="TextBox 3">
            <a:extLst>
              <a:ext uri="{FF2B5EF4-FFF2-40B4-BE49-F238E27FC236}">
                <a16:creationId xmlns:a16="http://schemas.microsoft.com/office/drawing/2014/main" id="{03157FB2-6375-45CC-A6E1-6DDBB3FED590}"/>
              </a:ext>
            </a:extLst>
          </p:cNvPr>
          <p:cNvSpPr txBox="1"/>
          <p:nvPr/>
        </p:nvSpPr>
        <p:spPr>
          <a:xfrm>
            <a:off x="201613" y="1219200"/>
            <a:ext cx="8942387" cy="3046413"/>
          </a:xfrm>
          <a:prstGeom prst="rect">
            <a:avLst/>
          </a:prstGeom>
          <a:noFill/>
        </p:spPr>
        <p:txBody>
          <a:bodyPr>
            <a:spAutoFit/>
          </a:bodyPr>
          <a:lstStyle/>
          <a:p>
            <a:pPr>
              <a:defRPr/>
            </a:pPr>
            <a:r>
              <a:rPr lang="en-US" altLang="en-US" sz="3200" b="1" dirty="0">
                <a:effectLst>
                  <a:outerShdw blurRad="38100" dist="38100" dir="2700000" algn="tl">
                    <a:srgbClr val="C0C0C0"/>
                  </a:outerShdw>
                </a:effectLst>
                <a:latin typeface="Times New Roman" panose="02020603050405020304" pitchFamily="18" charset="0"/>
              </a:rPr>
              <a:t>a/ </a:t>
            </a:r>
            <a:r>
              <a:rPr lang="en-US" altLang="en-US" sz="3200" b="1" dirty="0" err="1">
                <a:effectLst>
                  <a:outerShdw blurRad="38100" dist="38100" dir="2700000" algn="tl">
                    <a:srgbClr val="C0C0C0"/>
                  </a:outerShdw>
                </a:effectLst>
                <a:latin typeface="Times New Roman" panose="02020603050405020304" pitchFamily="18" charset="0"/>
              </a:rPr>
              <a:t>Độ</a:t>
            </a:r>
            <a:r>
              <a:rPr lang="en-US" altLang="en-US" sz="3200" b="1" dirty="0">
                <a:effectLst>
                  <a:outerShdw blurRad="38100" dist="38100" dir="2700000" algn="tl">
                    <a:srgbClr val="C0C0C0"/>
                  </a:outerShdw>
                </a:effectLst>
                <a:latin typeface="Times New Roman" panose="02020603050405020304" pitchFamily="18" charset="0"/>
              </a:rPr>
              <a:t> </a:t>
            </a:r>
            <a:r>
              <a:rPr lang="en-US" altLang="en-US" sz="3200" b="1" dirty="0" err="1">
                <a:effectLst>
                  <a:outerShdw blurRad="38100" dist="38100" dir="2700000" algn="tl">
                    <a:srgbClr val="C0C0C0"/>
                  </a:outerShdw>
                </a:effectLst>
                <a:latin typeface="Times New Roman" panose="02020603050405020304" pitchFamily="18" charset="0"/>
              </a:rPr>
              <a:t>dài</a:t>
            </a:r>
            <a:r>
              <a:rPr lang="en-US" altLang="en-US" sz="3200" b="1" dirty="0">
                <a:effectLst>
                  <a:outerShdw blurRad="38100" dist="38100" dir="2700000" algn="tl">
                    <a:srgbClr val="C0C0C0"/>
                  </a:outerShdw>
                </a:effectLst>
                <a:latin typeface="Times New Roman" panose="02020603050405020304" pitchFamily="18" charset="0"/>
              </a:rPr>
              <a:t> </a:t>
            </a:r>
            <a:r>
              <a:rPr lang="en-US" altLang="en-US" sz="3200" b="1" dirty="0" err="1">
                <a:effectLst>
                  <a:outerShdw blurRad="38100" dist="38100" dir="2700000" algn="tl">
                    <a:srgbClr val="C0C0C0"/>
                  </a:outerShdw>
                </a:effectLst>
                <a:latin typeface="Times New Roman" panose="02020603050405020304" pitchFamily="18" charset="0"/>
              </a:rPr>
              <a:t>hai</a:t>
            </a:r>
            <a:r>
              <a:rPr lang="en-US" altLang="en-US" sz="3200" b="1" dirty="0">
                <a:effectLst>
                  <a:outerShdw blurRad="38100" dist="38100" dir="2700000" algn="tl">
                    <a:srgbClr val="C0C0C0"/>
                  </a:outerShdw>
                </a:effectLst>
                <a:latin typeface="Times New Roman" panose="02020603050405020304" pitchFamily="18" charset="0"/>
              </a:rPr>
              <a:t> </a:t>
            </a:r>
            <a:r>
              <a:rPr lang="en-US" altLang="en-US" sz="3200" b="1" dirty="0" err="1">
                <a:effectLst>
                  <a:outerShdw blurRad="38100" dist="38100" dir="2700000" algn="tl">
                    <a:srgbClr val="C0C0C0"/>
                  </a:outerShdw>
                </a:effectLst>
                <a:latin typeface="Times New Roman" panose="02020603050405020304" pitchFamily="18" charset="0"/>
              </a:rPr>
              <a:t>đáy</a:t>
            </a:r>
            <a:r>
              <a:rPr lang="en-US" altLang="en-US" sz="3200" b="1" dirty="0">
                <a:effectLst>
                  <a:outerShdw blurRad="38100" dist="38100" dir="2700000" algn="tl">
                    <a:srgbClr val="C0C0C0"/>
                  </a:outerShdw>
                </a:effectLst>
                <a:latin typeface="Times New Roman" panose="02020603050405020304" pitchFamily="18" charset="0"/>
              </a:rPr>
              <a:t> </a:t>
            </a:r>
            <a:r>
              <a:rPr lang="en-US" altLang="en-US" sz="3200" b="1" dirty="0" err="1">
                <a:effectLst>
                  <a:outerShdw blurRad="38100" dist="38100" dir="2700000" algn="tl">
                    <a:srgbClr val="C0C0C0"/>
                  </a:outerShdw>
                </a:effectLst>
                <a:latin typeface="Times New Roman" panose="02020603050405020304" pitchFamily="18" charset="0"/>
              </a:rPr>
              <a:t>lần</a:t>
            </a:r>
            <a:r>
              <a:rPr lang="en-US" altLang="en-US" sz="3200" b="1" dirty="0">
                <a:effectLst>
                  <a:outerShdw blurRad="38100" dist="38100" dir="2700000" algn="tl">
                    <a:srgbClr val="C0C0C0"/>
                  </a:outerShdw>
                </a:effectLst>
                <a:latin typeface="Times New Roman" panose="02020603050405020304" pitchFamily="18" charset="0"/>
              </a:rPr>
              <a:t> </a:t>
            </a:r>
            <a:r>
              <a:rPr lang="en-US" altLang="en-US" sz="3200" b="1" dirty="0" err="1">
                <a:effectLst>
                  <a:outerShdw blurRad="38100" dist="38100" dir="2700000" algn="tl">
                    <a:srgbClr val="C0C0C0"/>
                  </a:outerShdw>
                </a:effectLst>
                <a:latin typeface="Times New Roman" panose="02020603050405020304" pitchFamily="18" charset="0"/>
              </a:rPr>
              <a:t>lượt</a:t>
            </a:r>
            <a:r>
              <a:rPr lang="en-US" altLang="en-US" sz="3200" b="1" dirty="0">
                <a:effectLst>
                  <a:outerShdw blurRad="38100" dist="38100" dir="2700000" algn="tl">
                    <a:srgbClr val="C0C0C0"/>
                  </a:outerShdw>
                </a:effectLst>
                <a:latin typeface="Times New Roman" panose="02020603050405020304" pitchFamily="18" charset="0"/>
              </a:rPr>
              <a:t> </a:t>
            </a:r>
            <a:r>
              <a:rPr lang="en-US" altLang="en-US" sz="3200" b="1" dirty="0" err="1">
                <a:effectLst>
                  <a:outerShdw blurRad="38100" dist="38100" dir="2700000" algn="tl">
                    <a:srgbClr val="C0C0C0"/>
                  </a:outerShdw>
                </a:effectLst>
                <a:latin typeface="Times New Roman" panose="02020603050405020304" pitchFamily="18" charset="0"/>
              </a:rPr>
              <a:t>là</a:t>
            </a:r>
            <a:r>
              <a:rPr lang="en-US" altLang="en-US" sz="3200" b="1" dirty="0">
                <a:effectLst>
                  <a:outerShdw blurRad="38100" dist="38100" dir="2700000" algn="tl">
                    <a:srgbClr val="C0C0C0"/>
                  </a:outerShdw>
                </a:effectLst>
                <a:latin typeface="Times New Roman" panose="02020603050405020304" pitchFamily="18" charset="0"/>
              </a:rPr>
              <a:t> 12 cm </a:t>
            </a:r>
            <a:r>
              <a:rPr lang="en-US" altLang="en-US" sz="3200" b="1" dirty="0" err="1">
                <a:effectLst>
                  <a:outerShdw blurRad="38100" dist="38100" dir="2700000" algn="tl">
                    <a:srgbClr val="C0C0C0"/>
                  </a:outerShdw>
                </a:effectLst>
                <a:latin typeface="Times New Roman" panose="02020603050405020304" pitchFamily="18" charset="0"/>
              </a:rPr>
              <a:t>và</a:t>
            </a:r>
            <a:r>
              <a:rPr lang="en-US" altLang="en-US" sz="3200" b="1" dirty="0">
                <a:effectLst>
                  <a:outerShdw blurRad="38100" dist="38100" dir="2700000" algn="tl">
                    <a:srgbClr val="C0C0C0"/>
                  </a:outerShdw>
                </a:effectLst>
                <a:latin typeface="Times New Roman" panose="02020603050405020304" pitchFamily="18" charset="0"/>
              </a:rPr>
              <a:t> 8 cm; </a:t>
            </a:r>
          </a:p>
          <a:p>
            <a:pPr>
              <a:defRPr/>
            </a:pPr>
            <a:r>
              <a:rPr lang="en-US" altLang="en-US" sz="3200" b="1" dirty="0" err="1">
                <a:effectLst>
                  <a:outerShdw blurRad="38100" dist="38100" dir="2700000" algn="tl">
                    <a:srgbClr val="C0C0C0"/>
                  </a:outerShdw>
                </a:effectLst>
                <a:latin typeface="Times New Roman" panose="02020603050405020304" pitchFamily="18" charset="0"/>
              </a:rPr>
              <a:t>chiều</a:t>
            </a:r>
            <a:r>
              <a:rPr lang="en-US" altLang="en-US" sz="3200" b="1" dirty="0">
                <a:effectLst>
                  <a:outerShdw blurRad="38100" dist="38100" dir="2700000" algn="tl">
                    <a:srgbClr val="C0C0C0"/>
                  </a:outerShdw>
                </a:effectLst>
                <a:latin typeface="Times New Roman" panose="02020603050405020304" pitchFamily="18" charset="0"/>
              </a:rPr>
              <a:t> </a:t>
            </a:r>
            <a:r>
              <a:rPr lang="en-US" altLang="en-US" sz="3200" b="1" dirty="0" err="1">
                <a:effectLst>
                  <a:outerShdw blurRad="38100" dist="38100" dir="2700000" algn="tl">
                    <a:srgbClr val="C0C0C0"/>
                  </a:outerShdw>
                </a:effectLst>
                <a:latin typeface="Times New Roman" panose="02020603050405020304" pitchFamily="18" charset="0"/>
              </a:rPr>
              <a:t>cao</a:t>
            </a:r>
            <a:r>
              <a:rPr lang="en-US" altLang="en-US" sz="3200" b="1" dirty="0">
                <a:effectLst>
                  <a:outerShdw blurRad="38100" dist="38100" dir="2700000" algn="tl">
                    <a:srgbClr val="C0C0C0"/>
                  </a:outerShdw>
                </a:effectLst>
                <a:latin typeface="Times New Roman" panose="02020603050405020304" pitchFamily="18" charset="0"/>
              </a:rPr>
              <a:t> </a:t>
            </a:r>
            <a:r>
              <a:rPr lang="en-US" altLang="en-US" sz="3200" b="1" dirty="0" err="1">
                <a:effectLst>
                  <a:outerShdw blurRad="38100" dist="38100" dir="2700000" algn="tl">
                    <a:srgbClr val="C0C0C0"/>
                  </a:outerShdw>
                </a:effectLst>
                <a:latin typeface="Times New Roman" panose="02020603050405020304" pitchFamily="18" charset="0"/>
              </a:rPr>
              <a:t>là</a:t>
            </a:r>
            <a:r>
              <a:rPr lang="en-US" altLang="en-US" sz="3200" b="1" dirty="0">
                <a:effectLst>
                  <a:outerShdw blurRad="38100" dist="38100" dir="2700000" algn="tl">
                    <a:srgbClr val="C0C0C0"/>
                  </a:outerShdw>
                </a:effectLst>
                <a:latin typeface="Times New Roman" panose="02020603050405020304" pitchFamily="18" charset="0"/>
              </a:rPr>
              <a:t> 5 cm. </a:t>
            </a:r>
          </a:p>
          <a:p>
            <a:pPr>
              <a:defRPr/>
            </a:pPr>
            <a:r>
              <a:rPr lang="en-US" altLang="en-US" sz="3200" b="1" dirty="0">
                <a:effectLst>
                  <a:outerShdw blurRad="38100" dist="38100" dir="2700000" algn="tl">
                    <a:srgbClr val="C0C0C0"/>
                  </a:outerShdw>
                </a:effectLst>
                <a:latin typeface="Times New Roman" panose="02020603050405020304" pitchFamily="18" charset="0"/>
              </a:rPr>
              <a:t>b/ </a:t>
            </a:r>
            <a:r>
              <a:rPr lang="en-US" altLang="en-US" sz="3200" b="1" dirty="0" err="1">
                <a:effectLst>
                  <a:outerShdw blurRad="38100" dist="38100" dir="2700000" algn="tl">
                    <a:srgbClr val="C0C0C0"/>
                  </a:outerShdw>
                </a:effectLst>
                <a:latin typeface="Times New Roman" panose="02020603050405020304" pitchFamily="18" charset="0"/>
              </a:rPr>
              <a:t>Độ</a:t>
            </a:r>
            <a:r>
              <a:rPr lang="en-US" altLang="en-US" sz="3200" b="1" dirty="0">
                <a:effectLst>
                  <a:outerShdw blurRad="38100" dist="38100" dir="2700000" algn="tl">
                    <a:srgbClr val="C0C0C0"/>
                  </a:outerShdw>
                </a:effectLst>
                <a:latin typeface="Times New Roman" panose="02020603050405020304" pitchFamily="18" charset="0"/>
              </a:rPr>
              <a:t> </a:t>
            </a:r>
            <a:r>
              <a:rPr lang="en-US" altLang="en-US" sz="3200" b="1" dirty="0" err="1">
                <a:effectLst>
                  <a:outerShdw blurRad="38100" dist="38100" dir="2700000" algn="tl">
                    <a:srgbClr val="C0C0C0"/>
                  </a:outerShdw>
                </a:effectLst>
                <a:latin typeface="Times New Roman" panose="02020603050405020304" pitchFamily="18" charset="0"/>
              </a:rPr>
              <a:t>dài</a:t>
            </a:r>
            <a:r>
              <a:rPr lang="en-US" altLang="en-US" sz="3200" b="1" dirty="0">
                <a:effectLst>
                  <a:outerShdw blurRad="38100" dist="38100" dir="2700000" algn="tl">
                    <a:srgbClr val="C0C0C0"/>
                  </a:outerShdw>
                </a:effectLst>
                <a:latin typeface="Times New Roman" panose="02020603050405020304" pitchFamily="18" charset="0"/>
              </a:rPr>
              <a:t> </a:t>
            </a:r>
            <a:r>
              <a:rPr lang="en-US" altLang="en-US" sz="3200" b="1" dirty="0" err="1">
                <a:effectLst>
                  <a:outerShdw blurRad="38100" dist="38100" dir="2700000" algn="tl">
                    <a:srgbClr val="C0C0C0"/>
                  </a:outerShdw>
                </a:effectLst>
                <a:latin typeface="Times New Roman" panose="02020603050405020304" pitchFamily="18" charset="0"/>
              </a:rPr>
              <a:t>hai</a:t>
            </a:r>
            <a:r>
              <a:rPr lang="en-US" altLang="en-US" sz="3200" b="1" dirty="0">
                <a:effectLst>
                  <a:outerShdw blurRad="38100" dist="38100" dir="2700000" algn="tl">
                    <a:srgbClr val="C0C0C0"/>
                  </a:outerShdw>
                </a:effectLst>
                <a:latin typeface="Times New Roman" panose="02020603050405020304" pitchFamily="18" charset="0"/>
              </a:rPr>
              <a:t> </a:t>
            </a:r>
            <a:r>
              <a:rPr lang="en-US" altLang="en-US" sz="3200" b="1" dirty="0" err="1">
                <a:effectLst>
                  <a:outerShdw blurRad="38100" dist="38100" dir="2700000" algn="tl">
                    <a:srgbClr val="C0C0C0"/>
                  </a:outerShdw>
                </a:effectLst>
                <a:latin typeface="Times New Roman" panose="02020603050405020304" pitchFamily="18" charset="0"/>
              </a:rPr>
              <a:t>đáy</a:t>
            </a:r>
            <a:r>
              <a:rPr lang="en-US" altLang="en-US" sz="3200" b="1" dirty="0">
                <a:effectLst>
                  <a:outerShdw blurRad="38100" dist="38100" dir="2700000" algn="tl">
                    <a:srgbClr val="C0C0C0"/>
                  </a:outerShdw>
                </a:effectLst>
                <a:latin typeface="Times New Roman" panose="02020603050405020304" pitchFamily="18" charset="0"/>
              </a:rPr>
              <a:t> </a:t>
            </a:r>
            <a:r>
              <a:rPr lang="en-US" altLang="en-US" sz="3200" b="1" dirty="0" err="1">
                <a:effectLst>
                  <a:outerShdw blurRad="38100" dist="38100" dir="2700000" algn="tl">
                    <a:srgbClr val="C0C0C0"/>
                  </a:outerShdw>
                </a:effectLst>
                <a:latin typeface="Times New Roman" panose="02020603050405020304" pitchFamily="18" charset="0"/>
              </a:rPr>
              <a:t>lần</a:t>
            </a:r>
            <a:r>
              <a:rPr lang="en-US" altLang="en-US" sz="3200" b="1" dirty="0">
                <a:effectLst>
                  <a:outerShdw blurRad="38100" dist="38100" dir="2700000" algn="tl">
                    <a:srgbClr val="C0C0C0"/>
                  </a:outerShdw>
                </a:effectLst>
                <a:latin typeface="Times New Roman" panose="02020603050405020304" pitchFamily="18" charset="0"/>
              </a:rPr>
              <a:t> </a:t>
            </a:r>
            <a:r>
              <a:rPr lang="en-US" altLang="en-US" sz="3200" b="1" dirty="0" err="1">
                <a:effectLst>
                  <a:outerShdw blurRad="38100" dist="38100" dir="2700000" algn="tl">
                    <a:srgbClr val="C0C0C0"/>
                  </a:outerShdw>
                </a:effectLst>
                <a:latin typeface="Times New Roman" panose="02020603050405020304" pitchFamily="18" charset="0"/>
              </a:rPr>
              <a:t>lượt</a:t>
            </a:r>
            <a:r>
              <a:rPr lang="en-US" altLang="en-US" sz="3200" b="1" dirty="0">
                <a:effectLst>
                  <a:outerShdw blurRad="38100" dist="38100" dir="2700000" algn="tl">
                    <a:srgbClr val="C0C0C0"/>
                  </a:outerShdw>
                </a:effectLst>
                <a:latin typeface="Times New Roman" panose="02020603050405020304" pitchFamily="18" charset="0"/>
              </a:rPr>
              <a:t> </a:t>
            </a:r>
            <a:r>
              <a:rPr lang="en-US" altLang="en-US" sz="3200" b="1" dirty="0" err="1">
                <a:effectLst>
                  <a:outerShdw blurRad="38100" dist="38100" dir="2700000" algn="tl">
                    <a:srgbClr val="C0C0C0"/>
                  </a:outerShdw>
                </a:effectLst>
                <a:latin typeface="Times New Roman" panose="02020603050405020304" pitchFamily="18" charset="0"/>
              </a:rPr>
              <a:t>là</a:t>
            </a:r>
            <a:r>
              <a:rPr lang="en-US" altLang="en-US" sz="3200" b="1" dirty="0">
                <a:effectLst>
                  <a:outerShdw blurRad="38100" dist="38100" dir="2700000" algn="tl">
                    <a:srgbClr val="C0C0C0"/>
                  </a:outerShdw>
                </a:effectLst>
                <a:latin typeface="Times New Roman" panose="02020603050405020304" pitchFamily="18" charset="0"/>
              </a:rPr>
              <a:t> 9,4 cm </a:t>
            </a:r>
            <a:r>
              <a:rPr lang="en-US" altLang="en-US" sz="3200" b="1" dirty="0" err="1">
                <a:effectLst>
                  <a:outerShdw blurRad="38100" dist="38100" dir="2700000" algn="tl">
                    <a:srgbClr val="C0C0C0"/>
                  </a:outerShdw>
                </a:effectLst>
                <a:latin typeface="Times New Roman" panose="02020603050405020304" pitchFamily="18" charset="0"/>
              </a:rPr>
              <a:t>và</a:t>
            </a:r>
            <a:r>
              <a:rPr lang="en-US" altLang="en-US" sz="3200" b="1" dirty="0">
                <a:effectLst>
                  <a:outerShdw blurRad="38100" dist="38100" dir="2700000" algn="tl">
                    <a:srgbClr val="C0C0C0"/>
                  </a:outerShdw>
                </a:effectLst>
                <a:latin typeface="Times New Roman" panose="02020603050405020304" pitchFamily="18" charset="0"/>
              </a:rPr>
              <a:t> 6,6 cm;</a:t>
            </a:r>
          </a:p>
          <a:p>
            <a:pPr>
              <a:defRPr/>
            </a:pPr>
            <a:r>
              <a:rPr lang="en-US" altLang="en-US" sz="3200" b="1" dirty="0">
                <a:effectLst>
                  <a:outerShdw blurRad="38100" dist="38100" dir="2700000" algn="tl">
                    <a:srgbClr val="C0C0C0"/>
                  </a:outerShdw>
                </a:effectLst>
                <a:latin typeface="Times New Roman" panose="02020603050405020304" pitchFamily="18" charset="0"/>
              </a:rPr>
              <a:t> </a:t>
            </a:r>
            <a:r>
              <a:rPr lang="en-US" altLang="en-US" sz="3200" b="1" dirty="0" err="1">
                <a:effectLst>
                  <a:outerShdw blurRad="38100" dist="38100" dir="2700000" algn="tl">
                    <a:srgbClr val="C0C0C0"/>
                  </a:outerShdw>
                </a:effectLst>
                <a:latin typeface="Times New Roman" panose="02020603050405020304" pitchFamily="18" charset="0"/>
              </a:rPr>
              <a:t>chiều</a:t>
            </a:r>
            <a:r>
              <a:rPr lang="en-US" altLang="en-US" sz="3200" b="1" dirty="0">
                <a:effectLst>
                  <a:outerShdw blurRad="38100" dist="38100" dir="2700000" algn="tl">
                    <a:srgbClr val="C0C0C0"/>
                  </a:outerShdw>
                </a:effectLst>
                <a:latin typeface="Times New Roman" panose="02020603050405020304" pitchFamily="18" charset="0"/>
              </a:rPr>
              <a:t> </a:t>
            </a:r>
            <a:r>
              <a:rPr lang="en-US" altLang="en-US" sz="3200" b="1" dirty="0" err="1">
                <a:effectLst>
                  <a:outerShdw blurRad="38100" dist="38100" dir="2700000" algn="tl">
                    <a:srgbClr val="C0C0C0"/>
                  </a:outerShdw>
                </a:effectLst>
                <a:latin typeface="Times New Roman" panose="02020603050405020304" pitchFamily="18" charset="0"/>
              </a:rPr>
              <a:t>cao</a:t>
            </a:r>
            <a:r>
              <a:rPr lang="en-US" altLang="en-US" sz="3200" b="1" dirty="0">
                <a:effectLst>
                  <a:outerShdw blurRad="38100" dist="38100" dir="2700000" algn="tl">
                    <a:srgbClr val="C0C0C0"/>
                  </a:outerShdw>
                </a:effectLst>
                <a:latin typeface="Times New Roman" panose="02020603050405020304" pitchFamily="18" charset="0"/>
              </a:rPr>
              <a:t> </a:t>
            </a:r>
            <a:r>
              <a:rPr lang="en-US" altLang="en-US" sz="3200" b="1" dirty="0" err="1">
                <a:effectLst>
                  <a:outerShdw blurRad="38100" dist="38100" dir="2700000" algn="tl">
                    <a:srgbClr val="C0C0C0"/>
                  </a:outerShdw>
                </a:effectLst>
                <a:latin typeface="Times New Roman" panose="02020603050405020304" pitchFamily="18" charset="0"/>
              </a:rPr>
              <a:t>là</a:t>
            </a:r>
            <a:r>
              <a:rPr lang="en-US" altLang="en-US" sz="3200" b="1" dirty="0">
                <a:effectLst>
                  <a:outerShdw blurRad="38100" dist="38100" dir="2700000" algn="tl">
                    <a:srgbClr val="C0C0C0"/>
                  </a:outerShdw>
                </a:effectLst>
                <a:latin typeface="Times New Roman" panose="02020603050405020304" pitchFamily="18" charset="0"/>
              </a:rPr>
              <a:t> 10,5 cm. </a:t>
            </a:r>
          </a:p>
          <a:p>
            <a:pPr>
              <a:defRPr/>
            </a:pPr>
            <a:endParaRPr lang="en-US" altLang="en-US" sz="3200" b="1" dirty="0">
              <a:effectLst>
                <a:outerShdw blurRad="38100" dist="38100" dir="2700000" algn="tl">
                  <a:srgbClr val="C0C0C0"/>
                </a:outerShdw>
              </a:effectLst>
              <a:latin typeface="Times New Roman" panose="02020603050405020304" pitchFamily="18" charset="0"/>
            </a:endParaRPr>
          </a:p>
          <a:p>
            <a:pPr>
              <a:defRPr/>
            </a:pPr>
            <a:endParaRPr lang="en-US" altLang="en-US" sz="3200" b="1" dirty="0">
              <a:effectLst>
                <a:outerShdw blurRad="38100" dist="38100" dir="2700000" algn="tl">
                  <a:srgbClr val="C0C0C0"/>
                </a:outerShdw>
              </a:effectLst>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10">
            <a:extLst>
              <a:ext uri="{FF2B5EF4-FFF2-40B4-BE49-F238E27FC236}">
                <a16:creationId xmlns:a16="http://schemas.microsoft.com/office/drawing/2014/main" id="{AAB8BD06-62AC-4D6E-AC0A-C23DB7DC236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6188" y="5721350"/>
            <a:ext cx="371475"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11">
            <a:extLst>
              <a:ext uri="{FF2B5EF4-FFF2-40B4-BE49-F238E27FC236}">
                <a16:creationId xmlns:a16="http://schemas.microsoft.com/office/drawing/2014/main" id="{D653C137-8E69-460F-97A5-F27D5BE94F2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29550" y="5672138"/>
            <a:ext cx="3714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12">
            <a:extLst>
              <a:ext uri="{FF2B5EF4-FFF2-40B4-BE49-F238E27FC236}">
                <a16:creationId xmlns:a16="http://schemas.microsoft.com/office/drawing/2014/main" id="{AED5C818-D643-439E-BFA1-4C7D5DFC5F2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57475" y="5672138"/>
            <a:ext cx="3714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13">
            <a:extLst>
              <a:ext uri="{FF2B5EF4-FFF2-40B4-BE49-F238E27FC236}">
                <a16:creationId xmlns:a16="http://schemas.microsoft.com/office/drawing/2014/main" id="{F722BFB9-CBE5-46E4-BCF6-5B4423BC6F6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48075" y="5702300"/>
            <a:ext cx="371475"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15">
            <a:extLst>
              <a:ext uri="{FF2B5EF4-FFF2-40B4-BE49-F238E27FC236}">
                <a16:creationId xmlns:a16="http://schemas.microsoft.com/office/drawing/2014/main" id="{C6E1D0C1-181C-4F85-9F24-7CE8B80F134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12913" y="5681663"/>
            <a:ext cx="3714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16">
            <a:extLst>
              <a:ext uri="{FF2B5EF4-FFF2-40B4-BE49-F238E27FC236}">
                <a16:creationId xmlns:a16="http://schemas.microsoft.com/office/drawing/2014/main" id="{D56142B7-78F4-4909-841A-6C9CF87FC1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82650" y="5702300"/>
            <a:ext cx="371475"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Picture 18">
            <a:extLst>
              <a:ext uri="{FF2B5EF4-FFF2-40B4-BE49-F238E27FC236}">
                <a16:creationId xmlns:a16="http://schemas.microsoft.com/office/drawing/2014/main" id="{6E7F92DD-4D8D-4C6B-A1F6-4512C41BE43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85225" y="5702300"/>
            <a:ext cx="371475"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19">
            <a:extLst>
              <a:ext uri="{FF2B5EF4-FFF2-40B4-BE49-F238E27FC236}">
                <a16:creationId xmlns:a16="http://schemas.microsoft.com/office/drawing/2014/main" id="{EE652320-224F-4F53-873C-5190734875A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94550" y="5668963"/>
            <a:ext cx="3714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9" name="Picture 20">
            <a:extLst>
              <a:ext uri="{FF2B5EF4-FFF2-40B4-BE49-F238E27FC236}">
                <a16:creationId xmlns:a16="http://schemas.microsoft.com/office/drawing/2014/main" id="{3C3CF452-9F06-42B0-9453-C24A047E9DE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94750" y="5145088"/>
            <a:ext cx="3714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0" name="Picture 21">
            <a:extLst>
              <a:ext uri="{FF2B5EF4-FFF2-40B4-BE49-F238E27FC236}">
                <a16:creationId xmlns:a16="http://schemas.microsoft.com/office/drawing/2014/main" id="{43316496-7287-40DC-81E1-BA90146F118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94750" y="857250"/>
            <a:ext cx="371475"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1" name="Picture 22">
            <a:extLst>
              <a:ext uri="{FF2B5EF4-FFF2-40B4-BE49-F238E27FC236}">
                <a16:creationId xmlns:a16="http://schemas.microsoft.com/office/drawing/2014/main" id="{31F93D59-05D1-4248-AE0C-19F59665DDD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94750" y="1582738"/>
            <a:ext cx="3714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2" name="Picture 23">
            <a:extLst>
              <a:ext uri="{FF2B5EF4-FFF2-40B4-BE49-F238E27FC236}">
                <a16:creationId xmlns:a16="http://schemas.microsoft.com/office/drawing/2014/main" id="{5CC66AFF-B3C8-4483-94F9-2E99B5897D9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94750" y="2322513"/>
            <a:ext cx="3714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3" name="Picture 24">
            <a:extLst>
              <a:ext uri="{FF2B5EF4-FFF2-40B4-BE49-F238E27FC236}">
                <a16:creationId xmlns:a16="http://schemas.microsoft.com/office/drawing/2014/main" id="{8E0A2D78-71E5-4C30-ABA9-A692D7ED37D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85225" y="2946400"/>
            <a:ext cx="371475"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4" name="Picture 25">
            <a:extLst>
              <a:ext uri="{FF2B5EF4-FFF2-40B4-BE49-F238E27FC236}">
                <a16:creationId xmlns:a16="http://schemas.microsoft.com/office/drawing/2014/main" id="{395F3E8B-AC50-43BA-8198-3D9C4BFEAA6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94750" y="3543300"/>
            <a:ext cx="371475"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5" name="Picture 26">
            <a:extLst>
              <a:ext uri="{FF2B5EF4-FFF2-40B4-BE49-F238E27FC236}">
                <a16:creationId xmlns:a16="http://schemas.microsoft.com/office/drawing/2014/main" id="{358FA12E-6B6E-44A9-BD4E-A95ABA52F6B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66175" y="4248150"/>
            <a:ext cx="371475"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7" name="Picture 28">
            <a:extLst>
              <a:ext uri="{FF2B5EF4-FFF2-40B4-BE49-F238E27FC236}">
                <a16:creationId xmlns:a16="http://schemas.microsoft.com/office/drawing/2014/main" id="{83C54ACE-B38D-4DB4-B2AD-73DD840A80E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313" y="928688"/>
            <a:ext cx="3714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8" name="Picture 29">
            <a:extLst>
              <a:ext uri="{FF2B5EF4-FFF2-40B4-BE49-F238E27FC236}">
                <a16:creationId xmlns:a16="http://schemas.microsoft.com/office/drawing/2014/main" id="{A0F417CB-792C-4634-8D48-102C91E77CB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313" y="1654175"/>
            <a:ext cx="371475"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9" name="Picture 30">
            <a:extLst>
              <a:ext uri="{FF2B5EF4-FFF2-40B4-BE49-F238E27FC236}">
                <a16:creationId xmlns:a16="http://schemas.microsoft.com/office/drawing/2014/main" id="{D9A2A3B2-F2F4-4D8C-A5A8-C8D1D532BA1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4038" y="3313113"/>
            <a:ext cx="3714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0" name="Picture 31">
            <a:extLst>
              <a:ext uri="{FF2B5EF4-FFF2-40B4-BE49-F238E27FC236}">
                <a16:creationId xmlns:a16="http://schemas.microsoft.com/office/drawing/2014/main" id="{18EA11FD-34E5-4C79-8D11-752BF511ADE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3017838"/>
            <a:ext cx="3714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1" name="Picture 32">
            <a:extLst>
              <a:ext uri="{FF2B5EF4-FFF2-40B4-BE49-F238E27FC236}">
                <a16:creationId xmlns:a16="http://schemas.microsoft.com/office/drawing/2014/main" id="{72E88F70-562F-4198-A371-E5E67B225A2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2488" y="2719388"/>
            <a:ext cx="3714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2" name="Picture 33">
            <a:extLst>
              <a:ext uri="{FF2B5EF4-FFF2-40B4-BE49-F238E27FC236}">
                <a16:creationId xmlns:a16="http://schemas.microsoft.com/office/drawing/2014/main" id="{D156A69E-8CFB-4457-91A6-3B3F1F62577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 y="4318000"/>
            <a:ext cx="371475"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3" name="Picture 34">
            <a:extLst>
              <a:ext uri="{FF2B5EF4-FFF2-40B4-BE49-F238E27FC236}">
                <a16:creationId xmlns:a16="http://schemas.microsoft.com/office/drawing/2014/main" id="{9320BEAC-9D59-460C-A061-D59410D08A0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75400" y="957263"/>
            <a:ext cx="3714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4" name="Picture 35">
            <a:extLst>
              <a:ext uri="{FF2B5EF4-FFF2-40B4-BE49-F238E27FC236}">
                <a16:creationId xmlns:a16="http://schemas.microsoft.com/office/drawing/2014/main" id="{97FEDDF6-A986-41C5-B8D0-C6E9CCE4176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80350" y="906463"/>
            <a:ext cx="3714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5" name="Picture 36">
            <a:extLst>
              <a:ext uri="{FF2B5EF4-FFF2-40B4-BE49-F238E27FC236}">
                <a16:creationId xmlns:a16="http://schemas.microsoft.com/office/drawing/2014/main" id="{D03C8DE8-B02C-4691-9455-D5A73DD8F18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08275" y="906463"/>
            <a:ext cx="3714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6" name="Picture 37">
            <a:extLst>
              <a:ext uri="{FF2B5EF4-FFF2-40B4-BE49-F238E27FC236}">
                <a16:creationId xmlns:a16="http://schemas.microsoft.com/office/drawing/2014/main" id="{74B53F8E-CEED-4176-A6E2-D2B97D27DE1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97288" y="938213"/>
            <a:ext cx="3714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7" name="Picture 38">
            <a:extLst>
              <a:ext uri="{FF2B5EF4-FFF2-40B4-BE49-F238E27FC236}">
                <a16:creationId xmlns:a16="http://schemas.microsoft.com/office/drawing/2014/main" id="{DAD454FE-A7F8-4896-ADB9-BF07F39679C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6300" y="906463"/>
            <a:ext cx="3714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8" name="Picture 39">
            <a:extLst>
              <a:ext uri="{FF2B5EF4-FFF2-40B4-BE49-F238E27FC236}">
                <a16:creationId xmlns:a16="http://schemas.microsoft.com/office/drawing/2014/main" id="{2745B89B-ACDB-4770-BDEE-42467ED8C2F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62125" y="915988"/>
            <a:ext cx="3714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9" name="Picture 40">
            <a:extLst>
              <a:ext uri="{FF2B5EF4-FFF2-40B4-BE49-F238E27FC236}">
                <a16:creationId xmlns:a16="http://schemas.microsoft.com/office/drawing/2014/main" id="{3DB03A99-8036-4890-8052-D5E84503F8F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31863" y="938213"/>
            <a:ext cx="3714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0" name="Picture 41">
            <a:extLst>
              <a:ext uri="{FF2B5EF4-FFF2-40B4-BE49-F238E27FC236}">
                <a16:creationId xmlns:a16="http://schemas.microsoft.com/office/drawing/2014/main" id="{18C6AB5D-D554-480C-B65F-392DAC2FC8B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46725" y="928688"/>
            <a:ext cx="3714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51" name="Picture 42">
            <a:extLst>
              <a:ext uri="{FF2B5EF4-FFF2-40B4-BE49-F238E27FC236}">
                <a16:creationId xmlns:a16="http://schemas.microsoft.com/office/drawing/2014/main" id="{361C0181-489D-49B5-A1ED-E50BD211786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45350" y="903288"/>
            <a:ext cx="371475"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52" name="TextBox 1">
            <a:extLst>
              <a:ext uri="{FF2B5EF4-FFF2-40B4-BE49-F238E27FC236}">
                <a16:creationId xmlns:a16="http://schemas.microsoft.com/office/drawing/2014/main" id="{3D82C0CD-9A0A-4D13-BC27-EBB2BF78CDAC}"/>
              </a:ext>
            </a:extLst>
          </p:cNvPr>
          <p:cNvSpPr txBox="1">
            <a:spLocks noChangeArrowheads="1"/>
          </p:cNvSpPr>
          <p:nvPr/>
        </p:nvSpPr>
        <p:spPr bwMode="auto">
          <a:xfrm>
            <a:off x="661988" y="893763"/>
            <a:ext cx="75898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u="sng">
                <a:latin typeface="Times New Roman" panose="02020603050405020304" pitchFamily="18" charset="0"/>
                <a:cs typeface="Times New Roman" panose="02020603050405020304" pitchFamily="18" charset="0"/>
              </a:rPr>
              <a:t>Bài 2</a:t>
            </a:r>
            <a:r>
              <a:rPr lang="en-US" altLang="en-US" sz="3200" u="sng">
                <a:latin typeface="Times New Roman" panose="02020603050405020304" pitchFamily="18" charset="0"/>
                <a:cs typeface="Times New Roman" panose="02020603050405020304" pitchFamily="18" charset="0"/>
              </a:rPr>
              <a:t> </a:t>
            </a:r>
            <a:r>
              <a:rPr lang="en-US" altLang="en-US" sz="3200">
                <a:latin typeface="Times New Roman" panose="02020603050405020304" pitchFamily="18" charset="0"/>
                <a:cs typeface="Times New Roman" panose="02020603050405020304" pitchFamily="18" charset="0"/>
              </a:rPr>
              <a:t>: </a:t>
            </a:r>
            <a:r>
              <a:rPr lang="en-US" altLang="en-US" sz="3200" b="1">
                <a:latin typeface="Times New Roman" panose="02020603050405020304" pitchFamily="18" charset="0"/>
                <a:cs typeface="Times New Roman" panose="02020603050405020304" pitchFamily="18" charset="0"/>
              </a:rPr>
              <a:t>Tính diện tích hình thang sau:</a:t>
            </a:r>
          </a:p>
        </p:txBody>
      </p:sp>
      <p:sp>
        <p:nvSpPr>
          <p:cNvPr id="45" name="Text Box 3">
            <a:extLst>
              <a:ext uri="{FF2B5EF4-FFF2-40B4-BE49-F238E27FC236}">
                <a16:creationId xmlns:a16="http://schemas.microsoft.com/office/drawing/2014/main" id="{E2209874-753B-4A2E-B574-304F9E77E081}"/>
              </a:ext>
            </a:extLst>
          </p:cNvPr>
          <p:cNvSpPr txBox="1">
            <a:spLocks noChangeArrowheads="1"/>
          </p:cNvSpPr>
          <p:nvPr/>
        </p:nvSpPr>
        <p:spPr bwMode="auto">
          <a:xfrm>
            <a:off x="4865688" y="1676400"/>
            <a:ext cx="1160462"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3200" b="1" dirty="0">
                <a:effectLst>
                  <a:outerShdw blurRad="38100" dist="38100" dir="2700000" algn="tl">
                    <a:srgbClr val="C0C0C0"/>
                  </a:outerShdw>
                </a:effectLst>
                <a:latin typeface="Times New Roman" panose="02020603050405020304" pitchFamily="18" charset="0"/>
              </a:rPr>
              <a:t>b)</a:t>
            </a:r>
          </a:p>
        </p:txBody>
      </p:sp>
      <p:grpSp>
        <p:nvGrpSpPr>
          <p:cNvPr id="70" name="Group 69">
            <a:extLst>
              <a:ext uri="{FF2B5EF4-FFF2-40B4-BE49-F238E27FC236}">
                <a16:creationId xmlns:a16="http://schemas.microsoft.com/office/drawing/2014/main" id="{DD0C3149-FF57-4B19-9E45-AE1A8BA652B8}"/>
              </a:ext>
            </a:extLst>
          </p:cNvPr>
          <p:cNvGrpSpPr>
            <a:grpSpLocks/>
          </p:cNvGrpSpPr>
          <p:nvPr/>
        </p:nvGrpSpPr>
        <p:grpSpPr bwMode="auto">
          <a:xfrm>
            <a:off x="5651500" y="2398713"/>
            <a:ext cx="2919413" cy="1276350"/>
            <a:chOff x="5650774" y="2399318"/>
            <a:chExt cx="2919673" cy="1275789"/>
          </a:xfrm>
        </p:grpSpPr>
        <p:sp>
          <p:nvSpPr>
            <p:cNvPr id="9274" name="Line 4">
              <a:extLst>
                <a:ext uri="{FF2B5EF4-FFF2-40B4-BE49-F238E27FC236}">
                  <a16:creationId xmlns:a16="http://schemas.microsoft.com/office/drawing/2014/main" id="{3BC6AC8F-0E47-413A-A8EF-DE8B420BE013}"/>
                </a:ext>
              </a:extLst>
            </p:cNvPr>
            <p:cNvSpPr>
              <a:spLocks noChangeShapeType="1"/>
            </p:cNvSpPr>
            <p:nvPr/>
          </p:nvSpPr>
          <p:spPr bwMode="auto">
            <a:xfrm>
              <a:off x="5669533" y="2399318"/>
              <a:ext cx="116034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9275" name="Group 68">
              <a:extLst>
                <a:ext uri="{FF2B5EF4-FFF2-40B4-BE49-F238E27FC236}">
                  <a16:creationId xmlns:a16="http://schemas.microsoft.com/office/drawing/2014/main" id="{9E413AE3-88AC-4C0A-B95F-EB5332BB0A6C}"/>
                </a:ext>
              </a:extLst>
            </p:cNvPr>
            <p:cNvGrpSpPr>
              <a:grpSpLocks/>
            </p:cNvGrpSpPr>
            <p:nvPr/>
          </p:nvGrpSpPr>
          <p:grpSpPr bwMode="auto">
            <a:xfrm>
              <a:off x="5650774" y="2399319"/>
              <a:ext cx="2919673" cy="1275788"/>
              <a:chOff x="6071926" y="2507760"/>
              <a:chExt cx="2919673" cy="1275788"/>
            </a:xfrm>
          </p:grpSpPr>
          <p:sp>
            <p:nvSpPr>
              <p:cNvPr id="9276" name="Line 5">
                <a:extLst>
                  <a:ext uri="{FF2B5EF4-FFF2-40B4-BE49-F238E27FC236}">
                    <a16:creationId xmlns:a16="http://schemas.microsoft.com/office/drawing/2014/main" id="{C1F1446B-C46D-4F2A-B21B-A9056F1A0B77}"/>
                  </a:ext>
                </a:extLst>
              </p:cNvPr>
              <p:cNvSpPr>
                <a:spLocks noChangeShapeType="1"/>
              </p:cNvSpPr>
              <p:nvPr/>
            </p:nvSpPr>
            <p:spPr bwMode="auto">
              <a:xfrm rot="-5400000">
                <a:off x="5434032" y="3145654"/>
                <a:ext cx="12757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7" name="Line 6">
                <a:extLst>
                  <a:ext uri="{FF2B5EF4-FFF2-40B4-BE49-F238E27FC236}">
                    <a16:creationId xmlns:a16="http://schemas.microsoft.com/office/drawing/2014/main" id="{72F513BA-03A2-446A-BBC6-337F49722C2E}"/>
                  </a:ext>
                </a:extLst>
              </p:cNvPr>
              <p:cNvSpPr>
                <a:spLocks noChangeShapeType="1"/>
              </p:cNvSpPr>
              <p:nvPr/>
            </p:nvSpPr>
            <p:spPr bwMode="auto">
              <a:xfrm>
                <a:off x="6090728" y="3783548"/>
                <a:ext cx="290087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8" name="Line 7">
                <a:extLst>
                  <a:ext uri="{FF2B5EF4-FFF2-40B4-BE49-F238E27FC236}">
                    <a16:creationId xmlns:a16="http://schemas.microsoft.com/office/drawing/2014/main" id="{32B186CD-57A4-45AD-A957-5E5A607E3139}"/>
                  </a:ext>
                </a:extLst>
              </p:cNvPr>
              <p:cNvSpPr>
                <a:spLocks noChangeShapeType="1"/>
              </p:cNvSpPr>
              <p:nvPr/>
            </p:nvSpPr>
            <p:spPr bwMode="auto">
              <a:xfrm>
                <a:off x="7251077" y="2507760"/>
                <a:ext cx="1740522" cy="12757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50" name="Text Box 8">
            <a:extLst>
              <a:ext uri="{FF2B5EF4-FFF2-40B4-BE49-F238E27FC236}">
                <a16:creationId xmlns:a16="http://schemas.microsoft.com/office/drawing/2014/main" id="{97DC687F-8027-4217-988F-F6527C4F2A33}"/>
              </a:ext>
            </a:extLst>
          </p:cNvPr>
          <p:cNvSpPr txBox="1">
            <a:spLocks noChangeArrowheads="1"/>
          </p:cNvSpPr>
          <p:nvPr/>
        </p:nvSpPr>
        <p:spPr bwMode="auto">
          <a:xfrm>
            <a:off x="4610100" y="2778125"/>
            <a:ext cx="1158875" cy="1246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3200" b="1" dirty="0">
                <a:effectLst>
                  <a:outerShdw blurRad="38100" dist="38100" dir="2700000" algn="tl">
                    <a:srgbClr val="C0C0C0"/>
                  </a:outerShdw>
                </a:effectLst>
                <a:latin typeface="Times New Roman" panose="02020603050405020304" pitchFamily="18" charset="0"/>
              </a:rPr>
              <a:t>4 cm</a:t>
            </a:r>
          </a:p>
        </p:txBody>
      </p:sp>
      <p:sp>
        <p:nvSpPr>
          <p:cNvPr id="51" name="Text Box 9">
            <a:extLst>
              <a:ext uri="{FF2B5EF4-FFF2-40B4-BE49-F238E27FC236}">
                <a16:creationId xmlns:a16="http://schemas.microsoft.com/office/drawing/2014/main" id="{CC65044E-B066-42BF-BFD5-C95F73FC67E5}"/>
              </a:ext>
            </a:extLst>
          </p:cNvPr>
          <p:cNvSpPr txBox="1">
            <a:spLocks noChangeArrowheads="1"/>
          </p:cNvSpPr>
          <p:nvPr/>
        </p:nvSpPr>
        <p:spPr bwMode="auto">
          <a:xfrm>
            <a:off x="5732463" y="1814513"/>
            <a:ext cx="1354137" cy="1246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3200" b="1" dirty="0">
                <a:effectLst>
                  <a:outerShdw blurRad="38100" dist="38100" dir="2700000" algn="tl">
                    <a:srgbClr val="C0C0C0"/>
                  </a:outerShdw>
                </a:effectLst>
                <a:latin typeface="Times New Roman" panose="02020603050405020304" pitchFamily="18" charset="0"/>
              </a:rPr>
              <a:t>3 cm</a:t>
            </a:r>
          </a:p>
        </p:txBody>
      </p:sp>
      <p:sp>
        <p:nvSpPr>
          <p:cNvPr id="52" name="Text Box 10">
            <a:extLst>
              <a:ext uri="{FF2B5EF4-FFF2-40B4-BE49-F238E27FC236}">
                <a16:creationId xmlns:a16="http://schemas.microsoft.com/office/drawing/2014/main" id="{79B652AA-314A-4007-AA9A-2ACA3E81DBCE}"/>
              </a:ext>
            </a:extLst>
          </p:cNvPr>
          <p:cNvSpPr txBox="1">
            <a:spLocks noChangeArrowheads="1"/>
          </p:cNvSpPr>
          <p:nvPr/>
        </p:nvSpPr>
        <p:spPr bwMode="auto">
          <a:xfrm>
            <a:off x="6477000" y="3732213"/>
            <a:ext cx="167640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3200" b="1" dirty="0">
                <a:effectLst>
                  <a:outerShdw blurRad="38100" dist="38100" dir="2700000" algn="tl">
                    <a:srgbClr val="C0C0C0"/>
                  </a:outerShdw>
                </a:effectLst>
                <a:latin typeface="Times New Roman" panose="02020603050405020304" pitchFamily="18" charset="0"/>
              </a:rPr>
              <a:t>7 cm</a:t>
            </a:r>
          </a:p>
        </p:txBody>
      </p:sp>
      <p:grpSp>
        <p:nvGrpSpPr>
          <p:cNvPr id="71" name="Group 70">
            <a:extLst>
              <a:ext uri="{FF2B5EF4-FFF2-40B4-BE49-F238E27FC236}">
                <a16:creationId xmlns:a16="http://schemas.microsoft.com/office/drawing/2014/main" id="{02CFB4F4-4B92-4DAF-8003-B3B600E60E10}"/>
              </a:ext>
            </a:extLst>
          </p:cNvPr>
          <p:cNvGrpSpPr>
            <a:grpSpLocks/>
          </p:cNvGrpSpPr>
          <p:nvPr/>
        </p:nvGrpSpPr>
        <p:grpSpPr bwMode="auto">
          <a:xfrm>
            <a:off x="5651500" y="2409825"/>
            <a:ext cx="217488" cy="1231900"/>
            <a:chOff x="5650774" y="2410026"/>
            <a:chExt cx="218091" cy="1232289"/>
          </a:xfrm>
        </p:grpSpPr>
        <p:sp>
          <p:nvSpPr>
            <p:cNvPr id="9270" name="Line 11">
              <a:extLst>
                <a:ext uri="{FF2B5EF4-FFF2-40B4-BE49-F238E27FC236}">
                  <a16:creationId xmlns:a16="http://schemas.microsoft.com/office/drawing/2014/main" id="{2582583B-AEF6-433F-97E8-3AEA7A4D376C}"/>
                </a:ext>
              </a:extLst>
            </p:cNvPr>
            <p:cNvSpPr>
              <a:spLocks noChangeShapeType="1"/>
            </p:cNvSpPr>
            <p:nvPr/>
          </p:nvSpPr>
          <p:spPr bwMode="auto">
            <a:xfrm>
              <a:off x="5650774" y="3478008"/>
              <a:ext cx="19339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1" name="Line 12">
              <a:extLst>
                <a:ext uri="{FF2B5EF4-FFF2-40B4-BE49-F238E27FC236}">
                  <a16:creationId xmlns:a16="http://schemas.microsoft.com/office/drawing/2014/main" id="{CDF99727-4D4D-4E92-829F-207B8C15A498}"/>
                </a:ext>
              </a:extLst>
            </p:cNvPr>
            <p:cNvSpPr>
              <a:spLocks noChangeShapeType="1"/>
            </p:cNvSpPr>
            <p:nvPr/>
          </p:nvSpPr>
          <p:spPr bwMode="auto">
            <a:xfrm>
              <a:off x="5844165" y="3489220"/>
              <a:ext cx="0" cy="15309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2" name="Line 13">
              <a:extLst>
                <a:ext uri="{FF2B5EF4-FFF2-40B4-BE49-F238E27FC236}">
                  <a16:creationId xmlns:a16="http://schemas.microsoft.com/office/drawing/2014/main" id="{1E395554-CD0E-462A-AD42-FEF34DA024E8}"/>
                </a:ext>
              </a:extLst>
            </p:cNvPr>
            <p:cNvSpPr>
              <a:spLocks noChangeShapeType="1"/>
            </p:cNvSpPr>
            <p:nvPr/>
          </p:nvSpPr>
          <p:spPr bwMode="auto">
            <a:xfrm>
              <a:off x="5669533" y="2577758"/>
              <a:ext cx="19339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73" name="Line 14">
              <a:extLst>
                <a:ext uri="{FF2B5EF4-FFF2-40B4-BE49-F238E27FC236}">
                  <a16:creationId xmlns:a16="http://schemas.microsoft.com/office/drawing/2014/main" id="{66633DE3-C442-4C66-9055-E2E77BBCBB58}"/>
                </a:ext>
              </a:extLst>
            </p:cNvPr>
            <p:cNvSpPr>
              <a:spLocks noChangeShapeType="1"/>
            </p:cNvSpPr>
            <p:nvPr/>
          </p:nvSpPr>
          <p:spPr bwMode="auto">
            <a:xfrm flipV="1">
              <a:off x="5868865" y="2410026"/>
              <a:ext cx="0" cy="15309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9259" name="Group 67">
            <a:extLst>
              <a:ext uri="{FF2B5EF4-FFF2-40B4-BE49-F238E27FC236}">
                <a16:creationId xmlns:a16="http://schemas.microsoft.com/office/drawing/2014/main" id="{B67F6592-33D7-497F-9640-5E6EFEEDC814}"/>
              </a:ext>
            </a:extLst>
          </p:cNvPr>
          <p:cNvGrpSpPr>
            <a:grpSpLocks/>
          </p:cNvGrpSpPr>
          <p:nvPr/>
        </p:nvGrpSpPr>
        <p:grpSpPr bwMode="auto">
          <a:xfrm>
            <a:off x="649288" y="2355850"/>
            <a:ext cx="3722687" cy="1379538"/>
            <a:chOff x="649150" y="2356060"/>
            <a:chExt cx="2516275" cy="976344"/>
          </a:xfrm>
        </p:grpSpPr>
        <p:cxnSp>
          <p:nvCxnSpPr>
            <p:cNvPr id="4" name="Straight Connector 3">
              <a:extLst>
                <a:ext uri="{FF2B5EF4-FFF2-40B4-BE49-F238E27FC236}">
                  <a16:creationId xmlns:a16="http://schemas.microsoft.com/office/drawing/2014/main" id="{B9582E3C-1A77-4243-A6A9-EEBE439567E6}"/>
                </a:ext>
              </a:extLst>
            </p:cNvPr>
            <p:cNvCxnSpPr/>
            <p:nvPr/>
          </p:nvCxnSpPr>
          <p:spPr>
            <a:xfrm flipH="1">
              <a:off x="649150" y="2361678"/>
              <a:ext cx="525789" cy="970726"/>
            </a:xfrm>
            <a:prstGeom prst="line">
              <a:avLst/>
            </a:prstGeom>
            <a:ln w="38100">
              <a:solidFill>
                <a:srgbClr val="122E9D"/>
              </a:solidFill>
            </a:ln>
          </p:spPr>
          <p:style>
            <a:lnRef idx="1">
              <a:schemeClr val="accent1"/>
            </a:lnRef>
            <a:fillRef idx="0">
              <a:schemeClr val="accent1"/>
            </a:fillRef>
            <a:effectRef idx="0">
              <a:schemeClr val="accent1"/>
            </a:effectRef>
            <a:fontRef idx="minor">
              <a:schemeClr val="tx1"/>
            </a:fontRef>
          </p:style>
        </p:cxnSp>
        <p:grpSp>
          <p:nvGrpSpPr>
            <p:cNvPr id="9265" name="Group 66">
              <a:extLst>
                <a:ext uri="{FF2B5EF4-FFF2-40B4-BE49-F238E27FC236}">
                  <a16:creationId xmlns:a16="http://schemas.microsoft.com/office/drawing/2014/main" id="{B257252B-CDA7-4418-A125-E7C6DE2CE51F}"/>
                </a:ext>
              </a:extLst>
            </p:cNvPr>
            <p:cNvGrpSpPr>
              <a:grpSpLocks/>
            </p:cNvGrpSpPr>
            <p:nvPr/>
          </p:nvGrpSpPr>
          <p:grpSpPr bwMode="auto">
            <a:xfrm>
              <a:off x="649150" y="2356060"/>
              <a:ext cx="2516275" cy="970690"/>
              <a:chOff x="649151" y="2356059"/>
              <a:chExt cx="2514600" cy="976345"/>
            </a:xfrm>
          </p:grpSpPr>
          <p:cxnSp>
            <p:nvCxnSpPr>
              <p:cNvPr id="6" name="Straight Connector 5">
                <a:extLst>
                  <a:ext uri="{FF2B5EF4-FFF2-40B4-BE49-F238E27FC236}">
                    <a16:creationId xmlns:a16="http://schemas.microsoft.com/office/drawing/2014/main" id="{95CD390A-DDFA-451A-BDA9-AEEBEA5594A5}"/>
                  </a:ext>
                </a:extLst>
              </p:cNvPr>
              <p:cNvCxnSpPr/>
              <p:nvPr/>
            </p:nvCxnSpPr>
            <p:spPr>
              <a:xfrm>
                <a:off x="1175662" y="2356059"/>
                <a:ext cx="1135592" cy="0"/>
              </a:xfrm>
              <a:prstGeom prst="line">
                <a:avLst/>
              </a:prstGeom>
              <a:ln w="38100">
                <a:solidFill>
                  <a:srgbClr val="122E9D"/>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55F3638-456A-492A-AF08-2D9661C23339}"/>
                  </a:ext>
                </a:extLst>
              </p:cNvPr>
              <p:cNvCxnSpPr/>
              <p:nvPr/>
            </p:nvCxnSpPr>
            <p:spPr>
              <a:xfrm>
                <a:off x="2311254" y="2361710"/>
                <a:ext cx="852497" cy="970731"/>
              </a:xfrm>
              <a:prstGeom prst="line">
                <a:avLst/>
              </a:prstGeom>
              <a:ln w="38100">
                <a:solidFill>
                  <a:srgbClr val="122E9D"/>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40A3D4E-B78D-4417-A8FC-A16FE9A90985}"/>
                  </a:ext>
                </a:extLst>
              </p:cNvPr>
              <p:cNvCxnSpPr/>
              <p:nvPr/>
            </p:nvCxnSpPr>
            <p:spPr>
              <a:xfrm>
                <a:off x="649151" y="3313229"/>
                <a:ext cx="2514600" cy="19211"/>
              </a:xfrm>
              <a:prstGeom prst="line">
                <a:avLst/>
              </a:prstGeom>
              <a:ln w="38100">
                <a:solidFill>
                  <a:srgbClr val="122E9D"/>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1B23A09-2EDD-4FDD-89A6-BEF6F29313A9}"/>
                  </a:ext>
                </a:extLst>
              </p:cNvPr>
              <p:cNvCxnSpPr/>
              <p:nvPr/>
            </p:nvCxnSpPr>
            <p:spPr>
              <a:xfrm>
                <a:off x="1175662" y="2361710"/>
                <a:ext cx="0" cy="970731"/>
              </a:xfrm>
              <a:prstGeom prst="line">
                <a:avLst/>
              </a:prstGeom>
              <a:ln w="38100">
                <a:solidFill>
                  <a:srgbClr val="122E9D"/>
                </a:solidFill>
              </a:ln>
            </p:spPr>
            <p:style>
              <a:lnRef idx="1">
                <a:schemeClr val="accent1"/>
              </a:lnRef>
              <a:fillRef idx="0">
                <a:schemeClr val="accent1"/>
              </a:fillRef>
              <a:effectRef idx="0">
                <a:schemeClr val="accent1"/>
              </a:effectRef>
              <a:fontRef idx="minor">
                <a:schemeClr val="tx1"/>
              </a:fontRef>
            </p:style>
          </p:cxnSp>
        </p:grpSp>
      </p:grpSp>
      <p:sp>
        <p:nvSpPr>
          <p:cNvPr id="61" name="Rectangle 60">
            <a:extLst>
              <a:ext uri="{FF2B5EF4-FFF2-40B4-BE49-F238E27FC236}">
                <a16:creationId xmlns:a16="http://schemas.microsoft.com/office/drawing/2014/main" id="{27E83266-8DCC-49D6-9B31-F34F45C8850A}"/>
              </a:ext>
            </a:extLst>
          </p:cNvPr>
          <p:cNvSpPr/>
          <p:nvPr/>
        </p:nvSpPr>
        <p:spPr>
          <a:xfrm>
            <a:off x="1698625" y="1771650"/>
            <a:ext cx="1017588" cy="584200"/>
          </a:xfrm>
          <a:prstGeom prst="rect">
            <a:avLst/>
          </a:prstGeom>
        </p:spPr>
        <p:txBody>
          <a:bodyPr wrap="none">
            <a:spAutoFit/>
          </a:bodyPr>
          <a:lstStyle/>
          <a:p>
            <a:pPr>
              <a:spcBef>
                <a:spcPct val="50000"/>
              </a:spcBef>
              <a:defRPr/>
            </a:pPr>
            <a:r>
              <a:rPr lang="en-US" altLang="en-US" sz="3200" b="1" dirty="0">
                <a:effectLst>
                  <a:outerShdw blurRad="38100" dist="38100" dir="2700000" algn="tl">
                    <a:srgbClr val="C0C0C0"/>
                  </a:outerShdw>
                </a:effectLst>
                <a:latin typeface="Times New Roman" panose="02020603050405020304" pitchFamily="18" charset="0"/>
              </a:rPr>
              <a:t>4 cm</a:t>
            </a:r>
          </a:p>
        </p:txBody>
      </p:sp>
      <p:sp>
        <p:nvSpPr>
          <p:cNvPr id="62" name="Rectangle 61">
            <a:extLst>
              <a:ext uri="{FF2B5EF4-FFF2-40B4-BE49-F238E27FC236}">
                <a16:creationId xmlns:a16="http://schemas.microsoft.com/office/drawing/2014/main" id="{529CB54B-20B1-4ECC-83B6-25BD99711D63}"/>
              </a:ext>
            </a:extLst>
          </p:cNvPr>
          <p:cNvSpPr/>
          <p:nvPr/>
        </p:nvSpPr>
        <p:spPr>
          <a:xfrm>
            <a:off x="1493838" y="2684463"/>
            <a:ext cx="1016000" cy="584200"/>
          </a:xfrm>
          <a:prstGeom prst="rect">
            <a:avLst/>
          </a:prstGeom>
        </p:spPr>
        <p:txBody>
          <a:bodyPr wrap="none">
            <a:spAutoFit/>
          </a:bodyPr>
          <a:lstStyle/>
          <a:p>
            <a:pPr>
              <a:spcBef>
                <a:spcPct val="50000"/>
              </a:spcBef>
              <a:defRPr/>
            </a:pPr>
            <a:r>
              <a:rPr lang="en-US" altLang="en-US" sz="3200" b="1" dirty="0">
                <a:effectLst>
                  <a:outerShdw blurRad="38100" dist="38100" dir="2700000" algn="tl">
                    <a:srgbClr val="C0C0C0"/>
                  </a:outerShdw>
                </a:effectLst>
                <a:latin typeface="Times New Roman" panose="02020603050405020304" pitchFamily="18" charset="0"/>
                <a:cs typeface="Times New Roman" panose="02020603050405020304" pitchFamily="18" charset="0"/>
              </a:rPr>
              <a:t>5 cm</a:t>
            </a:r>
          </a:p>
        </p:txBody>
      </p:sp>
      <p:sp>
        <p:nvSpPr>
          <p:cNvPr id="63" name="Rectangle 62">
            <a:extLst>
              <a:ext uri="{FF2B5EF4-FFF2-40B4-BE49-F238E27FC236}">
                <a16:creationId xmlns:a16="http://schemas.microsoft.com/office/drawing/2014/main" id="{83203697-4DD1-4E78-9DC8-D87BCCF11E09}"/>
              </a:ext>
            </a:extLst>
          </p:cNvPr>
          <p:cNvSpPr/>
          <p:nvPr/>
        </p:nvSpPr>
        <p:spPr>
          <a:xfrm>
            <a:off x="1516063" y="3824288"/>
            <a:ext cx="1016000" cy="584200"/>
          </a:xfrm>
          <a:prstGeom prst="rect">
            <a:avLst/>
          </a:prstGeom>
        </p:spPr>
        <p:txBody>
          <a:bodyPr wrap="none">
            <a:spAutoFit/>
          </a:bodyPr>
          <a:lstStyle/>
          <a:p>
            <a:pPr>
              <a:spcBef>
                <a:spcPct val="50000"/>
              </a:spcBef>
              <a:defRPr/>
            </a:pPr>
            <a:r>
              <a:rPr lang="en-US" altLang="en-US" sz="3200" b="1" dirty="0">
                <a:effectLst>
                  <a:outerShdw blurRad="38100" dist="38100" dir="2700000" algn="tl">
                    <a:srgbClr val="C0C0C0"/>
                  </a:outerShdw>
                </a:effectLst>
                <a:latin typeface="Times New Roman" panose="02020603050405020304" pitchFamily="18" charset="0"/>
                <a:cs typeface="Times New Roman" panose="02020603050405020304" pitchFamily="18" charset="0"/>
              </a:rPr>
              <a:t>9 cm</a:t>
            </a:r>
          </a:p>
        </p:txBody>
      </p:sp>
      <p:sp>
        <p:nvSpPr>
          <p:cNvPr id="9263" name="TextBox 80">
            <a:extLst>
              <a:ext uri="{FF2B5EF4-FFF2-40B4-BE49-F238E27FC236}">
                <a16:creationId xmlns:a16="http://schemas.microsoft.com/office/drawing/2014/main" id="{BA09DEDF-6161-4EA5-AF15-2E27211B61A5}"/>
              </a:ext>
            </a:extLst>
          </p:cNvPr>
          <p:cNvSpPr txBox="1">
            <a:spLocks noChangeArrowheads="1"/>
          </p:cNvSpPr>
          <p:nvPr/>
        </p:nvSpPr>
        <p:spPr bwMode="auto">
          <a:xfrm>
            <a:off x="282575" y="1736725"/>
            <a:ext cx="5746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latin typeface="Times New Roman" panose="02020603050405020304" pitchFamily="18" charset="0"/>
                <a:cs typeface="Times New Roman" panose="02020603050405020304" pitchFamily="18" charset="0"/>
              </a:rPr>
              <a:t>a)</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4" fill="hold" grpId="0" nodeType="clickEffect">
                                  <p:stCondLst>
                                    <p:cond delay="0"/>
                                  </p:stCondLst>
                                  <p:childTnLst>
                                    <p:anim calcmode="lin" valueType="num">
                                      <p:cBhvr additive="base">
                                        <p:cTn id="6" dur="500"/>
                                        <p:tgtEl>
                                          <p:spTgt spid="45"/>
                                        </p:tgtEl>
                                        <p:attrNameLst>
                                          <p:attrName>ppt_x</p:attrName>
                                        </p:attrNameLst>
                                      </p:cBhvr>
                                      <p:tavLst>
                                        <p:tav tm="0">
                                          <p:val>
                                            <p:strVal val="ppt_x"/>
                                          </p:val>
                                        </p:tav>
                                        <p:tav tm="100000">
                                          <p:val>
                                            <p:strVal val="ppt_x"/>
                                          </p:val>
                                        </p:tav>
                                      </p:tavLst>
                                    </p:anim>
                                    <p:anim calcmode="lin" valueType="num">
                                      <p:cBhvr additive="base">
                                        <p:cTn id="7" dur="500"/>
                                        <p:tgtEl>
                                          <p:spTgt spid="45"/>
                                        </p:tgtEl>
                                        <p:attrNameLst>
                                          <p:attrName>ppt_y</p:attrName>
                                        </p:attrNameLst>
                                      </p:cBhvr>
                                      <p:tavLst>
                                        <p:tav tm="0">
                                          <p:val>
                                            <p:strVal val="ppt_y"/>
                                          </p:val>
                                        </p:tav>
                                        <p:tav tm="100000">
                                          <p:val>
                                            <p:strVal val="1+ppt_h/2"/>
                                          </p:val>
                                        </p:tav>
                                      </p:tavLst>
                                    </p:anim>
                                    <p:set>
                                      <p:cBhvr>
                                        <p:cTn id="8" dur="1" fill="hold">
                                          <p:stCondLst>
                                            <p:cond delay="499"/>
                                          </p:stCondLst>
                                        </p:cTn>
                                        <p:tgtEl>
                                          <p:spTgt spid="45"/>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50"/>
                                        </p:tgtEl>
                                        <p:attrNameLst>
                                          <p:attrName>ppt_x</p:attrName>
                                        </p:attrNameLst>
                                      </p:cBhvr>
                                      <p:tavLst>
                                        <p:tav tm="0">
                                          <p:val>
                                            <p:strVal val="ppt_x"/>
                                          </p:val>
                                        </p:tav>
                                        <p:tav tm="100000">
                                          <p:val>
                                            <p:strVal val="ppt_x"/>
                                          </p:val>
                                        </p:tav>
                                      </p:tavLst>
                                    </p:anim>
                                    <p:anim calcmode="lin" valueType="num">
                                      <p:cBhvr additive="base">
                                        <p:cTn id="11" dur="500"/>
                                        <p:tgtEl>
                                          <p:spTgt spid="50"/>
                                        </p:tgtEl>
                                        <p:attrNameLst>
                                          <p:attrName>ppt_y</p:attrName>
                                        </p:attrNameLst>
                                      </p:cBhvr>
                                      <p:tavLst>
                                        <p:tav tm="0">
                                          <p:val>
                                            <p:strVal val="ppt_y"/>
                                          </p:val>
                                        </p:tav>
                                        <p:tav tm="100000">
                                          <p:val>
                                            <p:strVal val="1+ppt_h/2"/>
                                          </p:val>
                                        </p:tav>
                                      </p:tavLst>
                                    </p:anim>
                                    <p:set>
                                      <p:cBhvr>
                                        <p:cTn id="12" dur="1" fill="hold">
                                          <p:stCondLst>
                                            <p:cond delay="499"/>
                                          </p:stCondLst>
                                        </p:cTn>
                                        <p:tgtEl>
                                          <p:spTgt spid="50"/>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500"/>
                                        <p:tgtEl>
                                          <p:spTgt spid="52"/>
                                        </p:tgtEl>
                                        <p:attrNameLst>
                                          <p:attrName>ppt_x</p:attrName>
                                        </p:attrNameLst>
                                      </p:cBhvr>
                                      <p:tavLst>
                                        <p:tav tm="0">
                                          <p:val>
                                            <p:strVal val="ppt_x"/>
                                          </p:val>
                                        </p:tav>
                                        <p:tav tm="100000">
                                          <p:val>
                                            <p:strVal val="ppt_x"/>
                                          </p:val>
                                        </p:tav>
                                      </p:tavLst>
                                    </p:anim>
                                    <p:anim calcmode="lin" valueType="num">
                                      <p:cBhvr additive="base">
                                        <p:cTn id="15" dur="500"/>
                                        <p:tgtEl>
                                          <p:spTgt spid="52"/>
                                        </p:tgtEl>
                                        <p:attrNameLst>
                                          <p:attrName>ppt_y</p:attrName>
                                        </p:attrNameLst>
                                      </p:cBhvr>
                                      <p:tavLst>
                                        <p:tav tm="0">
                                          <p:val>
                                            <p:strVal val="ppt_y"/>
                                          </p:val>
                                        </p:tav>
                                        <p:tav tm="100000">
                                          <p:val>
                                            <p:strVal val="1+ppt_h/2"/>
                                          </p:val>
                                        </p:tav>
                                      </p:tavLst>
                                    </p:anim>
                                    <p:set>
                                      <p:cBhvr>
                                        <p:cTn id="16" dur="1" fill="hold">
                                          <p:stCondLst>
                                            <p:cond delay="499"/>
                                          </p:stCondLst>
                                        </p:cTn>
                                        <p:tgtEl>
                                          <p:spTgt spid="52"/>
                                        </p:tgtEl>
                                        <p:attrNameLst>
                                          <p:attrName>style.visibility</p:attrName>
                                        </p:attrNameLst>
                                      </p:cBhvr>
                                      <p:to>
                                        <p:strVal val="hidden"/>
                                      </p:to>
                                    </p:set>
                                  </p:childTnLst>
                                </p:cTn>
                              </p:par>
                              <p:par>
                                <p:cTn id="17" presetID="2" presetClass="exit" presetSubtype="4" fill="hold" grpId="0" nodeType="withEffect">
                                  <p:stCondLst>
                                    <p:cond delay="0"/>
                                  </p:stCondLst>
                                  <p:childTnLst>
                                    <p:anim calcmode="lin" valueType="num">
                                      <p:cBhvr additive="base">
                                        <p:cTn id="18" dur="500"/>
                                        <p:tgtEl>
                                          <p:spTgt spid="51"/>
                                        </p:tgtEl>
                                        <p:attrNameLst>
                                          <p:attrName>ppt_x</p:attrName>
                                        </p:attrNameLst>
                                      </p:cBhvr>
                                      <p:tavLst>
                                        <p:tav tm="0">
                                          <p:val>
                                            <p:strVal val="ppt_x"/>
                                          </p:val>
                                        </p:tav>
                                        <p:tav tm="100000">
                                          <p:val>
                                            <p:strVal val="ppt_x"/>
                                          </p:val>
                                        </p:tav>
                                      </p:tavLst>
                                    </p:anim>
                                    <p:anim calcmode="lin" valueType="num">
                                      <p:cBhvr additive="base">
                                        <p:cTn id="19" dur="500"/>
                                        <p:tgtEl>
                                          <p:spTgt spid="51"/>
                                        </p:tgtEl>
                                        <p:attrNameLst>
                                          <p:attrName>ppt_y</p:attrName>
                                        </p:attrNameLst>
                                      </p:cBhvr>
                                      <p:tavLst>
                                        <p:tav tm="0">
                                          <p:val>
                                            <p:strVal val="ppt_y"/>
                                          </p:val>
                                        </p:tav>
                                        <p:tav tm="100000">
                                          <p:val>
                                            <p:strVal val="1+ppt_h/2"/>
                                          </p:val>
                                        </p:tav>
                                      </p:tavLst>
                                    </p:anim>
                                    <p:set>
                                      <p:cBhvr>
                                        <p:cTn id="20" dur="1" fill="hold">
                                          <p:stCondLst>
                                            <p:cond delay="499"/>
                                          </p:stCondLst>
                                        </p:cTn>
                                        <p:tgtEl>
                                          <p:spTgt spid="51"/>
                                        </p:tgtEl>
                                        <p:attrNameLst>
                                          <p:attrName>style.visibility</p:attrName>
                                        </p:attrNameLst>
                                      </p:cBhvr>
                                      <p:to>
                                        <p:strVal val="hidden"/>
                                      </p:to>
                                    </p:set>
                                  </p:childTnLst>
                                </p:cTn>
                              </p:par>
                              <p:par>
                                <p:cTn id="21" presetID="2" presetClass="exit" presetSubtype="4" fill="hold" nodeType="withEffect">
                                  <p:stCondLst>
                                    <p:cond delay="0"/>
                                  </p:stCondLst>
                                  <p:childTnLst>
                                    <p:anim calcmode="lin" valueType="num">
                                      <p:cBhvr additive="base">
                                        <p:cTn id="22" dur="500"/>
                                        <p:tgtEl>
                                          <p:spTgt spid="70"/>
                                        </p:tgtEl>
                                        <p:attrNameLst>
                                          <p:attrName>ppt_x</p:attrName>
                                        </p:attrNameLst>
                                      </p:cBhvr>
                                      <p:tavLst>
                                        <p:tav tm="0">
                                          <p:val>
                                            <p:strVal val="ppt_x"/>
                                          </p:val>
                                        </p:tav>
                                        <p:tav tm="100000">
                                          <p:val>
                                            <p:strVal val="ppt_x"/>
                                          </p:val>
                                        </p:tav>
                                      </p:tavLst>
                                    </p:anim>
                                    <p:anim calcmode="lin" valueType="num">
                                      <p:cBhvr additive="base">
                                        <p:cTn id="23" dur="500"/>
                                        <p:tgtEl>
                                          <p:spTgt spid="70"/>
                                        </p:tgtEl>
                                        <p:attrNameLst>
                                          <p:attrName>ppt_y</p:attrName>
                                        </p:attrNameLst>
                                      </p:cBhvr>
                                      <p:tavLst>
                                        <p:tav tm="0">
                                          <p:val>
                                            <p:strVal val="ppt_y"/>
                                          </p:val>
                                        </p:tav>
                                        <p:tav tm="100000">
                                          <p:val>
                                            <p:strVal val="1+ppt_h/2"/>
                                          </p:val>
                                        </p:tav>
                                      </p:tavLst>
                                    </p:anim>
                                    <p:set>
                                      <p:cBhvr>
                                        <p:cTn id="24" dur="1" fill="hold">
                                          <p:stCondLst>
                                            <p:cond delay="499"/>
                                          </p:stCondLst>
                                        </p:cTn>
                                        <p:tgtEl>
                                          <p:spTgt spid="70"/>
                                        </p:tgtEl>
                                        <p:attrNameLst>
                                          <p:attrName>style.visibility</p:attrName>
                                        </p:attrNameLst>
                                      </p:cBhvr>
                                      <p:to>
                                        <p:strVal val="hidden"/>
                                      </p:to>
                                    </p:set>
                                  </p:childTnLst>
                                </p:cTn>
                              </p:par>
                              <p:par>
                                <p:cTn id="25" presetID="2" presetClass="exit" presetSubtype="4" fill="hold" nodeType="withEffect">
                                  <p:stCondLst>
                                    <p:cond delay="0"/>
                                  </p:stCondLst>
                                  <p:childTnLst>
                                    <p:anim calcmode="lin" valueType="num">
                                      <p:cBhvr additive="base">
                                        <p:cTn id="26" dur="500"/>
                                        <p:tgtEl>
                                          <p:spTgt spid="71"/>
                                        </p:tgtEl>
                                        <p:attrNameLst>
                                          <p:attrName>ppt_x</p:attrName>
                                        </p:attrNameLst>
                                      </p:cBhvr>
                                      <p:tavLst>
                                        <p:tav tm="0">
                                          <p:val>
                                            <p:strVal val="ppt_x"/>
                                          </p:val>
                                        </p:tav>
                                        <p:tav tm="100000">
                                          <p:val>
                                            <p:strVal val="ppt_x"/>
                                          </p:val>
                                        </p:tav>
                                      </p:tavLst>
                                    </p:anim>
                                    <p:anim calcmode="lin" valueType="num">
                                      <p:cBhvr additive="base">
                                        <p:cTn id="27" dur="500"/>
                                        <p:tgtEl>
                                          <p:spTgt spid="71"/>
                                        </p:tgtEl>
                                        <p:attrNameLst>
                                          <p:attrName>ppt_y</p:attrName>
                                        </p:attrNameLst>
                                      </p:cBhvr>
                                      <p:tavLst>
                                        <p:tav tm="0">
                                          <p:val>
                                            <p:strVal val="ppt_y"/>
                                          </p:val>
                                        </p:tav>
                                        <p:tav tm="100000">
                                          <p:val>
                                            <p:strVal val="1+ppt_h/2"/>
                                          </p:val>
                                        </p:tav>
                                      </p:tavLst>
                                    </p:anim>
                                    <p:set>
                                      <p:cBhvr>
                                        <p:cTn id="28" dur="1" fill="hold">
                                          <p:stCondLst>
                                            <p:cond delay="499"/>
                                          </p:stCondLst>
                                        </p:cTn>
                                        <p:tgtEl>
                                          <p:spTgt spid="7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50" grpId="0"/>
      <p:bldP spid="51" grpId="0"/>
      <p:bldP spid="5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a:extLst>
              <a:ext uri="{FF2B5EF4-FFF2-40B4-BE49-F238E27FC236}">
                <a16:creationId xmlns:a16="http://schemas.microsoft.com/office/drawing/2014/main" id="{63C97E71-3D5B-4231-A5E5-627C003BF961}"/>
              </a:ext>
            </a:extLst>
          </p:cNvPr>
          <p:cNvSpPr txBox="1">
            <a:spLocks noChangeArrowheads="1"/>
          </p:cNvSpPr>
          <p:nvPr/>
        </p:nvSpPr>
        <p:spPr bwMode="auto">
          <a:xfrm>
            <a:off x="304800" y="533400"/>
            <a:ext cx="83820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200" b="1">
                <a:latin typeface="Times New Roman" panose="02020603050405020304" pitchFamily="18" charset="0"/>
                <a:cs typeface="Times New Roman" panose="02020603050405020304" pitchFamily="18" charset="0"/>
              </a:rPr>
              <a:t>Bài 3: </a:t>
            </a:r>
            <a:r>
              <a:rPr lang="en-US" altLang="en-US" sz="3200">
                <a:latin typeface="Times New Roman" panose="02020603050405020304" pitchFamily="18" charset="0"/>
                <a:cs typeface="Times New Roman" panose="02020603050405020304" pitchFamily="18" charset="0"/>
              </a:rPr>
              <a:t>Một thửa ruộng hình thang có độ dài hai đáy lần lượt là 110m và 90,2m. Chiều cao bằng trung bình cộng của hai đáy. Tính diện tích thửa ruộng đó.</a:t>
            </a:r>
          </a:p>
        </p:txBody>
      </p:sp>
      <p:sp>
        <p:nvSpPr>
          <p:cNvPr id="3" name="TextBox 2">
            <a:extLst>
              <a:ext uri="{FF2B5EF4-FFF2-40B4-BE49-F238E27FC236}">
                <a16:creationId xmlns:a16="http://schemas.microsoft.com/office/drawing/2014/main" id="{55EC7661-6445-4405-90C5-65A190AEBD12}"/>
              </a:ext>
            </a:extLst>
          </p:cNvPr>
          <p:cNvSpPr txBox="1">
            <a:spLocks noChangeArrowheads="1"/>
          </p:cNvSpPr>
          <p:nvPr/>
        </p:nvSpPr>
        <p:spPr bwMode="auto">
          <a:xfrm>
            <a:off x="298450" y="2971800"/>
            <a:ext cx="793115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200" b="1">
                <a:latin typeface="Times New Roman" panose="02020603050405020304" pitchFamily="18" charset="0"/>
                <a:cs typeface="Times New Roman" panose="02020603050405020304" pitchFamily="18" charset="0"/>
              </a:rPr>
              <a:t>Tóm tắt:</a:t>
            </a:r>
          </a:p>
          <a:p>
            <a:r>
              <a:rPr lang="en-US" altLang="en-US" sz="3200">
                <a:latin typeface="Times New Roman" panose="02020603050405020304" pitchFamily="18" charset="0"/>
                <a:cs typeface="Times New Roman" panose="02020603050405020304" pitchFamily="18" charset="0"/>
              </a:rPr>
              <a:t>Đáy lớn : 110m</a:t>
            </a:r>
          </a:p>
          <a:p>
            <a:r>
              <a:rPr lang="en-US" altLang="en-US" sz="3200">
                <a:latin typeface="Times New Roman" panose="02020603050405020304" pitchFamily="18" charset="0"/>
                <a:cs typeface="Times New Roman" panose="02020603050405020304" pitchFamily="18" charset="0"/>
              </a:rPr>
              <a:t>Đáy bé : 90,2 m</a:t>
            </a:r>
          </a:p>
          <a:p>
            <a:r>
              <a:rPr lang="en-US" altLang="en-US" sz="3200">
                <a:latin typeface="Times New Roman" panose="02020603050405020304" pitchFamily="18" charset="0"/>
                <a:cs typeface="Times New Roman" panose="02020603050405020304" pitchFamily="18" charset="0"/>
              </a:rPr>
              <a:t>Chiều cao bằng trung bình cộng của hai đáy</a:t>
            </a:r>
          </a:p>
          <a:p>
            <a:r>
              <a:rPr lang="en-US" altLang="en-US" sz="3200">
                <a:latin typeface="Times New Roman" panose="02020603050405020304" pitchFamily="18" charset="0"/>
                <a:cs typeface="Times New Roman" panose="02020603050405020304" pitchFamily="18" charset="0"/>
              </a:rPr>
              <a:t>Diện tích thửa ruộng đó?</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a:extLst>
              <a:ext uri="{FF2B5EF4-FFF2-40B4-BE49-F238E27FC236}">
                <a16:creationId xmlns:a16="http://schemas.microsoft.com/office/drawing/2014/main" id="{36AECF3D-9DEA-48AC-B584-C27627F2C7C2}"/>
              </a:ext>
            </a:extLst>
          </p:cNvPr>
          <p:cNvSpPr txBox="1">
            <a:spLocks noGrp="1"/>
          </p:cNvSpPr>
          <p:nvPr/>
        </p:nvSpPr>
        <p:spPr bwMode="auto">
          <a:xfrm>
            <a:off x="6630988" y="6532563"/>
            <a:ext cx="2133600" cy="2730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5B794DF1-5890-4DCF-821F-89EBE1FDA69B}" type="slidenum">
              <a:rPr lang="vi-VN" altLang="en-US" sz="1300">
                <a:solidFill>
                  <a:schemeClr val="bg1"/>
                </a:solidFill>
                <a:cs typeface="Arial" panose="020B0604020202020204" pitchFamily="34" charset="0"/>
              </a:rPr>
              <a:pPr algn="r" eaLnBrk="1" hangingPunct="1"/>
              <a:t>2</a:t>
            </a:fld>
            <a:endParaRPr lang="vi-VN" altLang="en-US" sz="1300">
              <a:solidFill>
                <a:schemeClr val="bg1"/>
              </a:solidFill>
              <a:cs typeface="Arial" panose="020B0604020202020204" pitchFamily="34" charset="0"/>
            </a:endParaRPr>
          </a:p>
        </p:txBody>
      </p:sp>
      <p:sp>
        <p:nvSpPr>
          <p:cNvPr id="3111" name="Text Box 39">
            <a:extLst>
              <a:ext uri="{FF2B5EF4-FFF2-40B4-BE49-F238E27FC236}">
                <a16:creationId xmlns:a16="http://schemas.microsoft.com/office/drawing/2014/main" id="{3CEDCA86-4BD7-439A-94F7-AB097CC76D9D}"/>
              </a:ext>
            </a:extLst>
          </p:cNvPr>
          <p:cNvSpPr txBox="1">
            <a:spLocks noChangeArrowheads="1"/>
          </p:cNvSpPr>
          <p:nvPr/>
        </p:nvSpPr>
        <p:spPr bwMode="auto">
          <a:xfrm>
            <a:off x="3048000" y="304800"/>
            <a:ext cx="3276600" cy="528638"/>
          </a:xfrm>
          <a:prstGeom prst="rect">
            <a:avLst/>
          </a:prstGeom>
          <a:gradFill rotWithShape="1">
            <a:gsLst>
              <a:gs pos="0">
                <a:srgbClr val="C2DADC">
                  <a:alpha val="85999"/>
                </a:srgbClr>
              </a:gs>
              <a:gs pos="100000">
                <a:srgbClr val="94A6A7">
                  <a:alpha val="75000"/>
                </a:srgbClr>
              </a:gs>
            </a:gsLst>
            <a:lin ang="5400000" scaled="1"/>
          </a:gradFill>
          <a:ln w="9525">
            <a:solidFill>
              <a:srgbClr val="0000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2800" b="1">
                <a:solidFill>
                  <a:srgbClr val="FF0000"/>
                </a:solidFill>
                <a:cs typeface="Arial" panose="020B0604020202020204" pitchFamily="34" charset="0"/>
              </a:rPr>
              <a:t>KIỂM TRA BÀI CŨ</a:t>
            </a:r>
          </a:p>
        </p:txBody>
      </p:sp>
      <p:grpSp>
        <p:nvGrpSpPr>
          <p:cNvPr id="3112" name="Group 40">
            <a:extLst>
              <a:ext uri="{FF2B5EF4-FFF2-40B4-BE49-F238E27FC236}">
                <a16:creationId xmlns:a16="http://schemas.microsoft.com/office/drawing/2014/main" id="{260BCD4B-FB6A-4761-9F25-697E3861F45A}"/>
              </a:ext>
            </a:extLst>
          </p:cNvPr>
          <p:cNvGrpSpPr>
            <a:grpSpLocks/>
          </p:cNvGrpSpPr>
          <p:nvPr/>
        </p:nvGrpSpPr>
        <p:grpSpPr bwMode="auto">
          <a:xfrm>
            <a:off x="6134100" y="1676400"/>
            <a:ext cx="2781300" cy="1543050"/>
            <a:chOff x="1896" y="2064"/>
            <a:chExt cx="1752" cy="972"/>
          </a:xfrm>
        </p:grpSpPr>
        <p:grpSp>
          <p:nvGrpSpPr>
            <p:cNvPr id="2054" name="Group 41">
              <a:extLst>
                <a:ext uri="{FF2B5EF4-FFF2-40B4-BE49-F238E27FC236}">
                  <a16:creationId xmlns:a16="http://schemas.microsoft.com/office/drawing/2014/main" id="{FBEF4BF1-4906-425F-AC0E-A676B93DE203}"/>
                </a:ext>
              </a:extLst>
            </p:cNvPr>
            <p:cNvGrpSpPr>
              <a:grpSpLocks/>
            </p:cNvGrpSpPr>
            <p:nvPr/>
          </p:nvGrpSpPr>
          <p:grpSpPr bwMode="auto">
            <a:xfrm>
              <a:off x="2064" y="2256"/>
              <a:ext cx="1344" cy="576"/>
              <a:chOff x="7060" y="1238"/>
              <a:chExt cx="3360" cy="1440"/>
            </a:xfrm>
          </p:grpSpPr>
          <p:grpSp>
            <p:nvGrpSpPr>
              <p:cNvPr id="2060" name="Group 42">
                <a:extLst>
                  <a:ext uri="{FF2B5EF4-FFF2-40B4-BE49-F238E27FC236}">
                    <a16:creationId xmlns:a16="http://schemas.microsoft.com/office/drawing/2014/main" id="{D682DDD1-379B-48F2-A2C7-CC52267D3091}"/>
                  </a:ext>
                </a:extLst>
              </p:cNvPr>
              <p:cNvGrpSpPr>
                <a:grpSpLocks/>
              </p:cNvGrpSpPr>
              <p:nvPr/>
            </p:nvGrpSpPr>
            <p:grpSpPr bwMode="auto">
              <a:xfrm>
                <a:off x="7060" y="1238"/>
                <a:ext cx="3360" cy="1440"/>
                <a:chOff x="7060" y="1238"/>
                <a:chExt cx="3360" cy="1440"/>
              </a:xfrm>
            </p:grpSpPr>
            <p:sp>
              <p:nvSpPr>
                <p:cNvPr id="3115" name="Line 43">
                  <a:extLst>
                    <a:ext uri="{FF2B5EF4-FFF2-40B4-BE49-F238E27FC236}">
                      <a16:creationId xmlns:a16="http://schemas.microsoft.com/office/drawing/2014/main" id="{878199C2-EFC9-4F73-89F4-A0E080F76E26}"/>
                    </a:ext>
                  </a:extLst>
                </p:cNvPr>
                <p:cNvSpPr>
                  <a:spLocks noChangeShapeType="1"/>
                </p:cNvSpPr>
                <p:nvPr/>
              </p:nvSpPr>
              <p:spPr bwMode="auto">
                <a:xfrm>
                  <a:off x="7540" y="1238"/>
                  <a:ext cx="1800" cy="0"/>
                </a:xfrm>
                <a:prstGeom prst="line">
                  <a:avLst/>
                </a:prstGeom>
                <a:noFill/>
                <a:ln w="19050">
                  <a:solidFill>
                    <a:srgbClr val="CC0066"/>
                  </a:solidFill>
                  <a:round/>
                  <a:headEnd/>
                  <a:tailEnd/>
                </a:ln>
                <a:extLst>
                  <a:ext uri="{909E8E84-426E-40DD-AFC4-6F175D3DCCD1}">
                    <a14:hiddenFill xmlns:a14="http://schemas.microsoft.com/office/drawing/2010/main">
                      <a:noFill/>
                    </a14:hiddenFill>
                  </a:ext>
                </a:extLst>
              </p:spPr>
              <p:txBody>
                <a:bodyPr/>
                <a:lstStyle/>
                <a:p>
                  <a:pPr>
                    <a:defRPr/>
                  </a:pPr>
                  <a:endParaRPr lang="vi-VN">
                    <a:latin typeface="+mn-lt"/>
                    <a:cs typeface="Arial" charset="0"/>
                  </a:endParaRPr>
                </a:p>
              </p:txBody>
            </p:sp>
            <p:sp>
              <p:nvSpPr>
                <p:cNvPr id="3116" name="Line 44">
                  <a:extLst>
                    <a:ext uri="{FF2B5EF4-FFF2-40B4-BE49-F238E27FC236}">
                      <a16:creationId xmlns:a16="http://schemas.microsoft.com/office/drawing/2014/main" id="{49C79FD7-6924-47C8-B3BD-F28DC0AE6A48}"/>
                    </a:ext>
                  </a:extLst>
                </p:cNvPr>
                <p:cNvSpPr>
                  <a:spLocks noChangeShapeType="1"/>
                </p:cNvSpPr>
                <p:nvPr/>
              </p:nvSpPr>
              <p:spPr bwMode="auto">
                <a:xfrm flipH="1">
                  <a:off x="7060" y="1238"/>
                  <a:ext cx="480" cy="1440"/>
                </a:xfrm>
                <a:prstGeom prst="line">
                  <a:avLst/>
                </a:prstGeom>
                <a:noFill/>
                <a:ln w="19050">
                  <a:solidFill>
                    <a:srgbClr val="CC0066"/>
                  </a:solidFill>
                  <a:round/>
                  <a:headEnd/>
                  <a:tailEnd/>
                </a:ln>
                <a:extLst>
                  <a:ext uri="{909E8E84-426E-40DD-AFC4-6F175D3DCCD1}">
                    <a14:hiddenFill xmlns:a14="http://schemas.microsoft.com/office/drawing/2010/main">
                      <a:noFill/>
                    </a14:hiddenFill>
                  </a:ext>
                </a:extLst>
              </p:spPr>
              <p:txBody>
                <a:bodyPr/>
                <a:lstStyle/>
                <a:p>
                  <a:pPr>
                    <a:defRPr/>
                  </a:pPr>
                  <a:endParaRPr lang="vi-VN">
                    <a:latin typeface="+mn-lt"/>
                    <a:cs typeface="Arial" charset="0"/>
                  </a:endParaRPr>
                </a:p>
              </p:txBody>
            </p:sp>
            <p:sp>
              <p:nvSpPr>
                <p:cNvPr id="3117" name="Line 45">
                  <a:extLst>
                    <a:ext uri="{FF2B5EF4-FFF2-40B4-BE49-F238E27FC236}">
                      <a16:creationId xmlns:a16="http://schemas.microsoft.com/office/drawing/2014/main" id="{4DE050EC-A0CF-4A99-BEDD-EE4FC43512E3}"/>
                    </a:ext>
                  </a:extLst>
                </p:cNvPr>
                <p:cNvSpPr>
                  <a:spLocks noChangeShapeType="1"/>
                </p:cNvSpPr>
                <p:nvPr/>
              </p:nvSpPr>
              <p:spPr bwMode="auto">
                <a:xfrm>
                  <a:off x="7060" y="2678"/>
                  <a:ext cx="3360" cy="0"/>
                </a:xfrm>
                <a:prstGeom prst="line">
                  <a:avLst/>
                </a:prstGeom>
                <a:noFill/>
                <a:ln w="19050">
                  <a:solidFill>
                    <a:srgbClr val="CC0066"/>
                  </a:solidFill>
                  <a:round/>
                  <a:headEnd/>
                  <a:tailEnd/>
                </a:ln>
                <a:extLst>
                  <a:ext uri="{909E8E84-426E-40DD-AFC4-6F175D3DCCD1}">
                    <a14:hiddenFill xmlns:a14="http://schemas.microsoft.com/office/drawing/2010/main">
                      <a:noFill/>
                    </a14:hiddenFill>
                  </a:ext>
                </a:extLst>
              </p:spPr>
              <p:txBody>
                <a:bodyPr/>
                <a:lstStyle/>
                <a:p>
                  <a:pPr>
                    <a:defRPr/>
                  </a:pPr>
                  <a:endParaRPr lang="vi-VN">
                    <a:latin typeface="+mn-lt"/>
                    <a:cs typeface="Arial" charset="0"/>
                  </a:endParaRPr>
                </a:p>
              </p:txBody>
            </p:sp>
            <p:sp>
              <p:nvSpPr>
                <p:cNvPr id="3118" name="Line 46">
                  <a:extLst>
                    <a:ext uri="{FF2B5EF4-FFF2-40B4-BE49-F238E27FC236}">
                      <a16:creationId xmlns:a16="http://schemas.microsoft.com/office/drawing/2014/main" id="{D056BCD5-BD7C-4A3F-94B0-78D5227FD30E}"/>
                    </a:ext>
                  </a:extLst>
                </p:cNvPr>
                <p:cNvSpPr>
                  <a:spLocks noChangeShapeType="1"/>
                </p:cNvSpPr>
                <p:nvPr/>
              </p:nvSpPr>
              <p:spPr bwMode="auto">
                <a:xfrm>
                  <a:off x="9340" y="1238"/>
                  <a:ext cx="1080" cy="1440"/>
                </a:xfrm>
                <a:prstGeom prst="line">
                  <a:avLst/>
                </a:prstGeom>
                <a:noFill/>
                <a:ln w="19050">
                  <a:solidFill>
                    <a:srgbClr val="CC0066"/>
                  </a:solidFill>
                  <a:round/>
                  <a:headEnd/>
                  <a:tailEnd/>
                </a:ln>
                <a:extLst>
                  <a:ext uri="{909E8E84-426E-40DD-AFC4-6F175D3DCCD1}">
                    <a14:hiddenFill xmlns:a14="http://schemas.microsoft.com/office/drawing/2010/main">
                      <a:noFill/>
                    </a14:hiddenFill>
                  </a:ext>
                </a:extLst>
              </p:spPr>
              <p:txBody>
                <a:bodyPr/>
                <a:lstStyle/>
                <a:p>
                  <a:pPr>
                    <a:defRPr/>
                  </a:pPr>
                  <a:endParaRPr lang="vi-VN">
                    <a:latin typeface="+mn-lt"/>
                    <a:cs typeface="Arial" charset="0"/>
                  </a:endParaRPr>
                </a:p>
              </p:txBody>
            </p:sp>
          </p:grpSp>
          <p:sp>
            <p:nvSpPr>
              <p:cNvPr id="3119" name="Line 47">
                <a:extLst>
                  <a:ext uri="{FF2B5EF4-FFF2-40B4-BE49-F238E27FC236}">
                    <a16:creationId xmlns:a16="http://schemas.microsoft.com/office/drawing/2014/main" id="{2CA5C8ED-362F-4012-B05D-DA3B83042F31}"/>
                  </a:ext>
                </a:extLst>
              </p:cNvPr>
              <p:cNvSpPr>
                <a:spLocks noChangeShapeType="1"/>
              </p:cNvSpPr>
              <p:nvPr/>
            </p:nvSpPr>
            <p:spPr bwMode="auto">
              <a:xfrm>
                <a:off x="7540" y="1238"/>
                <a:ext cx="0" cy="1440"/>
              </a:xfrm>
              <a:prstGeom prst="line">
                <a:avLst/>
              </a:prstGeom>
              <a:noFill/>
              <a:ln w="19050">
                <a:solidFill>
                  <a:srgbClr val="000099"/>
                </a:solidFill>
                <a:round/>
                <a:headEnd/>
                <a:tailEnd/>
              </a:ln>
              <a:extLst>
                <a:ext uri="{909E8E84-426E-40DD-AFC4-6F175D3DCCD1}">
                  <a14:hiddenFill xmlns:a14="http://schemas.microsoft.com/office/drawing/2010/main">
                    <a:noFill/>
                  </a14:hiddenFill>
                </a:ext>
              </a:extLst>
            </p:spPr>
            <p:txBody>
              <a:bodyPr/>
              <a:lstStyle/>
              <a:p>
                <a:pPr>
                  <a:defRPr/>
                </a:pPr>
                <a:endParaRPr lang="vi-VN">
                  <a:latin typeface="+mn-lt"/>
                  <a:cs typeface="Arial" charset="0"/>
                </a:endParaRPr>
              </a:p>
            </p:txBody>
          </p:sp>
          <p:sp>
            <p:nvSpPr>
              <p:cNvPr id="3120" name="Rectangle 48">
                <a:extLst>
                  <a:ext uri="{FF2B5EF4-FFF2-40B4-BE49-F238E27FC236}">
                    <a16:creationId xmlns:a16="http://schemas.microsoft.com/office/drawing/2014/main" id="{2AC8C10F-41C1-46D2-A70A-97644D0EBC4B}"/>
                  </a:ext>
                </a:extLst>
              </p:cNvPr>
              <p:cNvSpPr>
                <a:spLocks noChangeArrowheads="1"/>
              </p:cNvSpPr>
              <p:nvPr/>
            </p:nvSpPr>
            <p:spPr bwMode="auto">
              <a:xfrm>
                <a:off x="7540" y="2498"/>
                <a:ext cx="120" cy="180"/>
              </a:xfrm>
              <a:prstGeom prst="rect">
                <a:avLst/>
              </a:prstGeom>
              <a:noFill/>
              <a:ln w="19050">
                <a:solidFill>
                  <a:srgbClr val="000099"/>
                </a:solidFill>
                <a:miter lim="800000"/>
                <a:headEnd/>
                <a:tailEnd/>
              </a:ln>
              <a:extLst>
                <a:ext uri="{909E8E84-426E-40DD-AFC4-6F175D3DCCD1}">
                  <a14:hiddenFill xmlns:a14="http://schemas.microsoft.com/office/drawing/2010/main">
                    <a:solidFill>
                      <a:schemeClr val="tx2"/>
                    </a:solidFill>
                  </a14:hiddenFill>
                </a:ext>
              </a:extLst>
            </p:spPr>
            <p:txBody>
              <a:bodyPr/>
              <a:lstStyle/>
              <a:p>
                <a:pPr>
                  <a:defRPr/>
                </a:pPr>
                <a:endParaRPr lang="vi-VN">
                  <a:latin typeface="+mn-lt"/>
                  <a:cs typeface="Arial" charset="0"/>
                </a:endParaRPr>
              </a:p>
            </p:txBody>
          </p:sp>
        </p:grpSp>
        <p:sp>
          <p:nvSpPr>
            <p:cNvPr id="2055" name="Text Box 49">
              <a:extLst>
                <a:ext uri="{FF2B5EF4-FFF2-40B4-BE49-F238E27FC236}">
                  <a16:creationId xmlns:a16="http://schemas.microsoft.com/office/drawing/2014/main" id="{8CA5FDBA-419D-4255-BB21-77165415A671}"/>
                </a:ext>
              </a:extLst>
            </p:cNvPr>
            <p:cNvSpPr txBox="1">
              <a:spLocks noChangeArrowheads="1"/>
            </p:cNvSpPr>
            <p:nvPr/>
          </p:nvSpPr>
          <p:spPr bwMode="auto">
            <a:xfrm>
              <a:off x="2112" y="2064"/>
              <a:ext cx="33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600" b="1">
                  <a:solidFill>
                    <a:srgbClr val="990000"/>
                  </a:solidFill>
                  <a:cs typeface="Arial" panose="020B0604020202020204" pitchFamily="34" charset="0"/>
                </a:rPr>
                <a:t>A</a:t>
              </a:r>
            </a:p>
          </p:txBody>
        </p:sp>
        <p:sp>
          <p:nvSpPr>
            <p:cNvPr id="2056" name="Text Box 50">
              <a:extLst>
                <a:ext uri="{FF2B5EF4-FFF2-40B4-BE49-F238E27FC236}">
                  <a16:creationId xmlns:a16="http://schemas.microsoft.com/office/drawing/2014/main" id="{94DD98DC-FF3B-4CA4-A907-73D584F6D3D2}"/>
                </a:ext>
              </a:extLst>
            </p:cNvPr>
            <p:cNvSpPr txBox="1">
              <a:spLocks noChangeArrowheads="1"/>
            </p:cNvSpPr>
            <p:nvPr/>
          </p:nvSpPr>
          <p:spPr bwMode="auto">
            <a:xfrm>
              <a:off x="2960" y="2081"/>
              <a:ext cx="24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600" b="1">
                  <a:solidFill>
                    <a:srgbClr val="990000"/>
                  </a:solidFill>
                  <a:cs typeface="Arial" panose="020B0604020202020204" pitchFamily="34" charset="0"/>
                </a:rPr>
                <a:t>B</a:t>
              </a:r>
            </a:p>
          </p:txBody>
        </p:sp>
        <p:sp>
          <p:nvSpPr>
            <p:cNvPr id="2057" name="Text Box 51">
              <a:extLst>
                <a:ext uri="{FF2B5EF4-FFF2-40B4-BE49-F238E27FC236}">
                  <a16:creationId xmlns:a16="http://schemas.microsoft.com/office/drawing/2014/main" id="{9C91F8C8-EB85-4609-B074-FD1F365164F7}"/>
                </a:ext>
              </a:extLst>
            </p:cNvPr>
            <p:cNvSpPr txBox="1">
              <a:spLocks noChangeArrowheads="1"/>
            </p:cNvSpPr>
            <p:nvPr/>
          </p:nvSpPr>
          <p:spPr bwMode="auto">
            <a:xfrm>
              <a:off x="3360" y="2780"/>
              <a:ext cx="28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600" b="1">
                  <a:solidFill>
                    <a:srgbClr val="990000"/>
                  </a:solidFill>
                  <a:cs typeface="Arial" panose="020B0604020202020204" pitchFamily="34" charset="0"/>
                </a:rPr>
                <a:t>C</a:t>
              </a:r>
            </a:p>
          </p:txBody>
        </p:sp>
        <p:sp>
          <p:nvSpPr>
            <p:cNvPr id="2058" name="Text Box 52">
              <a:extLst>
                <a:ext uri="{FF2B5EF4-FFF2-40B4-BE49-F238E27FC236}">
                  <a16:creationId xmlns:a16="http://schemas.microsoft.com/office/drawing/2014/main" id="{BAD34B26-DFBE-43E1-AFCD-FE8FEF7BAEF6}"/>
                </a:ext>
              </a:extLst>
            </p:cNvPr>
            <p:cNvSpPr txBox="1">
              <a:spLocks noChangeArrowheads="1"/>
            </p:cNvSpPr>
            <p:nvPr/>
          </p:nvSpPr>
          <p:spPr bwMode="auto">
            <a:xfrm>
              <a:off x="1896" y="2745"/>
              <a:ext cx="24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600" b="1">
                  <a:solidFill>
                    <a:srgbClr val="990000"/>
                  </a:solidFill>
                  <a:cs typeface="Arial" panose="020B0604020202020204" pitchFamily="34" charset="0"/>
                </a:rPr>
                <a:t>D</a:t>
              </a:r>
            </a:p>
          </p:txBody>
        </p:sp>
        <p:sp>
          <p:nvSpPr>
            <p:cNvPr id="2059" name="Text Box 53">
              <a:extLst>
                <a:ext uri="{FF2B5EF4-FFF2-40B4-BE49-F238E27FC236}">
                  <a16:creationId xmlns:a16="http://schemas.microsoft.com/office/drawing/2014/main" id="{BB13CD1C-7996-4C3B-A6D2-3D4B8E2361D9}"/>
                </a:ext>
              </a:extLst>
            </p:cNvPr>
            <p:cNvSpPr txBox="1">
              <a:spLocks noChangeArrowheads="1"/>
            </p:cNvSpPr>
            <p:nvPr/>
          </p:nvSpPr>
          <p:spPr bwMode="auto">
            <a:xfrm>
              <a:off x="2158" y="2824"/>
              <a:ext cx="24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600" b="1">
                  <a:solidFill>
                    <a:srgbClr val="990000"/>
                  </a:solidFill>
                  <a:cs typeface="Arial" panose="020B0604020202020204" pitchFamily="34" charset="0"/>
                </a:rPr>
                <a:t>H</a:t>
              </a:r>
            </a:p>
          </p:txBody>
        </p:sp>
      </p:grpSp>
      <p:sp>
        <p:nvSpPr>
          <p:cNvPr id="3126" name="Text Box 54">
            <a:extLst>
              <a:ext uri="{FF2B5EF4-FFF2-40B4-BE49-F238E27FC236}">
                <a16:creationId xmlns:a16="http://schemas.microsoft.com/office/drawing/2014/main" id="{798F0881-0C27-48B3-9FF9-02BAF4DAD415}"/>
              </a:ext>
            </a:extLst>
          </p:cNvPr>
          <p:cNvSpPr txBox="1">
            <a:spLocks noChangeArrowheads="1"/>
          </p:cNvSpPr>
          <p:nvPr/>
        </p:nvSpPr>
        <p:spPr bwMode="auto">
          <a:xfrm>
            <a:off x="142875" y="1676400"/>
            <a:ext cx="5191125"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800" b="1" i="1">
                <a:solidFill>
                  <a:srgbClr val="0000CC"/>
                </a:solidFill>
                <a:cs typeface="Arial" panose="020B0604020202020204" pitchFamily="34" charset="0"/>
                <a:sym typeface="Wingdings" panose="05000000000000000000" pitchFamily="2" charset="2"/>
              </a:rPr>
              <a:t>  </a:t>
            </a:r>
            <a:r>
              <a:rPr lang="en-US" altLang="en-US" sz="2800" b="1">
                <a:solidFill>
                  <a:srgbClr val="0000CC"/>
                </a:solidFill>
                <a:cs typeface="Arial" panose="020B0604020202020204" pitchFamily="34" charset="0"/>
                <a:sym typeface="Wingdings" panose="05000000000000000000" pitchFamily="2" charset="2"/>
              </a:rPr>
              <a:t>Hãy đọc tên hình thang ?</a:t>
            </a:r>
            <a:endParaRPr lang="en-US" altLang="en-US" sz="2800" b="1">
              <a:solidFill>
                <a:srgbClr val="0000CC"/>
              </a:solidFill>
              <a:cs typeface="Arial" panose="020B0604020202020204" pitchFamily="34" charset="0"/>
            </a:endParaRPr>
          </a:p>
          <a:p>
            <a:r>
              <a:rPr lang="en-US" altLang="en-US" sz="2800" b="1">
                <a:solidFill>
                  <a:srgbClr val="0000CC"/>
                </a:solidFill>
                <a:cs typeface="Arial" panose="020B0604020202020204" pitchFamily="34" charset="0"/>
              </a:rPr>
              <a:t>     - Hãy đọc tên hai cạnh đáy của hình thang? </a:t>
            </a:r>
          </a:p>
          <a:p>
            <a:r>
              <a:rPr lang="en-US" altLang="en-US" sz="2800" b="1">
                <a:solidFill>
                  <a:srgbClr val="0000CC"/>
                </a:solidFill>
                <a:cs typeface="Arial" panose="020B0604020202020204" pitchFamily="34" charset="0"/>
              </a:rPr>
              <a:t>      - Hãy đọc tên đường cao của hình thang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111"/>
                                        </p:tgtEl>
                                        <p:attrNameLst>
                                          <p:attrName>style.visibility</p:attrName>
                                        </p:attrNameLst>
                                      </p:cBhvr>
                                      <p:to>
                                        <p:strVal val="visible"/>
                                      </p:to>
                                    </p:set>
                                    <p:anim calcmode="discrete" valueType="clr">
                                      <p:cBhvr override="childStyle">
                                        <p:cTn id="7" dur="80"/>
                                        <p:tgtEl>
                                          <p:spTgt spid="311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111"/>
                                        </p:tgtEl>
                                        <p:attrNameLst>
                                          <p:attrName>fillcolor</p:attrName>
                                        </p:attrNameLst>
                                      </p:cBhvr>
                                      <p:tavLst>
                                        <p:tav tm="0">
                                          <p:val>
                                            <p:clrVal>
                                              <a:schemeClr val="accent2"/>
                                            </p:clrVal>
                                          </p:val>
                                        </p:tav>
                                        <p:tav tm="50000">
                                          <p:val>
                                            <p:clrVal>
                                              <a:schemeClr val="hlink"/>
                                            </p:clrVal>
                                          </p:val>
                                        </p:tav>
                                      </p:tavLst>
                                    </p:anim>
                                    <p:set>
                                      <p:cBhvr>
                                        <p:cTn id="9" dur="80"/>
                                        <p:tgtEl>
                                          <p:spTgt spid="3111"/>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3112"/>
                                        </p:tgtEl>
                                        <p:attrNameLst>
                                          <p:attrName>style.visibility</p:attrName>
                                        </p:attrNameLst>
                                      </p:cBhvr>
                                      <p:to>
                                        <p:strVal val="visible"/>
                                      </p:to>
                                    </p:set>
                                    <p:animEffect transition="in" filter="wipe(left)">
                                      <p:cBhvr>
                                        <p:cTn id="14" dur="2000"/>
                                        <p:tgtEl>
                                          <p:spTgt spid="3112"/>
                                        </p:tgtEl>
                                      </p:cBhvr>
                                    </p:animEffect>
                                  </p:childTnLst>
                                </p:cTn>
                              </p:par>
                            </p:childTnLst>
                          </p:cTn>
                        </p:par>
                        <p:par>
                          <p:cTn id="15" fill="hold" nodeType="afterGroup">
                            <p:stCondLst>
                              <p:cond delay="2000"/>
                            </p:stCondLst>
                            <p:childTnLst>
                              <p:par>
                                <p:cTn id="16" presetID="5" presetClass="entr" presetSubtype="10" fill="hold" nodeType="afterEffect">
                                  <p:stCondLst>
                                    <p:cond delay="0"/>
                                  </p:stCondLst>
                                  <p:childTnLst>
                                    <p:set>
                                      <p:cBhvr>
                                        <p:cTn id="17" dur="1" fill="hold">
                                          <p:stCondLst>
                                            <p:cond delay="0"/>
                                          </p:stCondLst>
                                        </p:cTn>
                                        <p:tgtEl>
                                          <p:spTgt spid="3126">
                                            <p:txEl>
                                              <p:pRg st="0" end="0"/>
                                            </p:txEl>
                                          </p:spTgt>
                                        </p:tgtEl>
                                        <p:attrNameLst>
                                          <p:attrName>style.visibility</p:attrName>
                                        </p:attrNameLst>
                                      </p:cBhvr>
                                      <p:to>
                                        <p:strVal val="visible"/>
                                      </p:to>
                                    </p:set>
                                    <p:animEffect transition="in" filter="checkerboard(across)">
                                      <p:cBhvr>
                                        <p:cTn id="18" dur="500"/>
                                        <p:tgtEl>
                                          <p:spTgt spid="3126">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p:cTn id="22" dur="1" fill="hold">
                                          <p:stCondLst>
                                            <p:cond delay="0"/>
                                          </p:stCondLst>
                                        </p:cTn>
                                        <p:tgtEl>
                                          <p:spTgt spid="3126">
                                            <p:txEl>
                                              <p:pRg st="1" end="1"/>
                                            </p:txEl>
                                          </p:spTgt>
                                        </p:tgtEl>
                                        <p:attrNameLst>
                                          <p:attrName>style.visibility</p:attrName>
                                        </p:attrNameLst>
                                      </p:cBhvr>
                                      <p:to>
                                        <p:strVal val="visible"/>
                                      </p:to>
                                    </p:set>
                                    <p:animEffect transition="in" filter="checkerboard(across)">
                                      <p:cBhvr>
                                        <p:cTn id="23" dur="500"/>
                                        <p:tgtEl>
                                          <p:spTgt spid="3126">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nodeType="clickEffect">
                                  <p:stCondLst>
                                    <p:cond delay="0"/>
                                  </p:stCondLst>
                                  <p:childTnLst>
                                    <p:set>
                                      <p:cBhvr>
                                        <p:cTn id="27" dur="1" fill="hold">
                                          <p:stCondLst>
                                            <p:cond delay="0"/>
                                          </p:stCondLst>
                                        </p:cTn>
                                        <p:tgtEl>
                                          <p:spTgt spid="3126">
                                            <p:txEl>
                                              <p:pRg st="2" end="2"/>
                                            </p:txEl>
                                          </p:spTgt>
                                        </p:tgtEl>
                                        <p:attrNameLst>
                                          <p:attrName>style.visibility</p:attrName>
                                        </p:attrNameLst>
                                      </p:cBhvr>
                                      <p:to>
                                        <p:strVal val="visible"/>
                                      </p:to>
                                    </p:set>
                                    <p:animEffect transition="in" filter="checkerboard(across)">
                                      <p:cBhvr>
                                        <p:cTn id="28" dur="500"/>
                                        <p:tgtEl>
                                          <p:spTgt spid="31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inh-nen-power-point-dep-7">
            <a:extLst>
              <a:ext uri="{FF2B5EF4-FFF2-40B4-BE49-F238E27FC236}">
                <a16:creationId xmlns:a16="http://schemas.microsoft.com/office/drawing/2014/main" id="{F26F8A5A-354A-454C-BA8E-EB4341D0C7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075" name="Object 3">
            <a:extLst>
              <a:ext uri="{FF2B5EF4-FFF2-40B4-BE49-F238E27FC236}">
                <a16:creationId xmlns:a16="http://schemas.microsoft.com/office/drawing/2014/main" id="{10F41F09-71F4-4011-AF4F-FA444F37B159}"/>
              </a:ext>
            </a:extLst>
          </p:cNvPr>
          <p:cNvGraphicFramePr>
            <a:graphicFrameLocks noChangeAspect="1"/>
          </p:cNvGraphicFramePr>
          <p:nvPr/>
        </p:nvGraphicFramePr>
        <p:xfrm>
          <a:off x="304800" y="1676400"/>
          <a:ext cx="2743200" cy="3581400"/>
        </p:xfrm>
        <a:graphic>
          <a:graphicData uri="http://schemas.openxmlformats.org/presentationml/2006/ole">
            <mc:AlternateContent xmlns:mc="http://schemas.openxmlformats.org/markup-compatibility/2006">
              <mc:Choice xmlns:v="urn:schemas-microsoft-com:vml" Requires="v">
                <p:oleObj spid="_x0000_s16387" name="Clip" r:id="rId4" imgW="2191817" imgH="1424635" progId="MS_ClipArt_Gallery.2">
                  <p:embed/>
                </p:oleObj>
              </mc:Choice>
              <mc:Fallback>
                <p:oleObj name="Clip" r:id="rId4" imgW="2191817" imgH="1424635" progId="MS_ClipArt_Gallery.2">
                  <p:embed/>
                  <p:pic>
                    <p:nvPicPr>
                      <p:cNvPr id="3075" name="Object 3">
                        <a:extLst>
                          <a:ext uri="{FF2B5EF4-FFF2-40B4-BE49-F238E27FC236}">
                            <a16:creationId xmlns:a16="http://schemas.microsoft.com/office/drawing/2014/main" id="{10F41F09-71F4-4011-AF4F-FA444F37B15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676400"/>
                        <a:ext cx="27432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6" name="WordArt 4">
            <a:extLst>
              <a:ext uri="{FF2B5EF4-FFF2-40B4-BE49-F238E27FC236}">
                <a16:creationId xmlns:a16="http://schemas.microsoft.com/office/drawing/2014/main" id="{D33CA31D-D021-4498-9CB1-45A33D78BA25}"/>
              </a:ext>
            </a:extLst>
          </p:cNvPr>
          <p:cNvSpPr>
            <a:spLocks noChangeArrowheads="1" noChangeShapeType="1" noTextEdit="1"/>
          </p:cNvSpPr>
          <p:nvPr/>
        </p:nvSpPr>
        <p:spPr bwMode="auto">
          <a:xfrm>
            <a:off x="3276600" y="3352800"/>
            <a:ext cx="5715000" cy="1447800"/>
          </a:xfrm>
          <a:prstGeom prst="rect">
            <a:avLst/>
          </a:prstGeom>
        </p:spPr>
        <p:txBody>
          <a:bodyPr wrap="none" fromWordArt="1">
            <a:prstTxWarp prst="textPlain">
              <a:avLst>
                <a:gd name="adj" fmla="val 50000"/>
              </a:avLst>
            </a:prstTxWarp>
          </a:bodyPr>
          <a:lstStyle/>
          <a:p>
            <a:pPr algn="ctr"/>
            <a:r>
              <a:rPr lang="en-US" sz="3600" b="1" kern="10">
                <a:ln w="9525">
                  <a:solidFill>
                    <a:srgbClr val="0000CC"/>
                  </a:solidFill>
                  <a:round/>
                  <a:headEnd/>
                  <a:tailEnd/>
                </a:ln>
                <a:solidFill>
                  <a:srgbClr val="0000CC"/>
                </a:solidFill>
                <a:effectLst>
                  <a:outerShdw dist="45791" dir="2021404" algn="ctr" rotWithShape="0">
                    <a:srgbClr val="B2B2B2">
                      <a:alpha val="79999"/>
                    </a:srgbClr>
                  </a:outerShdw>
                </a:effectLst>
                <a:cs typeface="Arial" panose="020B0604020202020204" pitchFamily="34" charset="0"/>
              </a:rPr>
              <a:t>Diện tích hình thang</a:t>
            </a:r>
          </a:p>
        </p:txBody>
      </p:sp>
      <p:grpSp>
        <p:nvGrpSpPr>
          <p:cNvPr id="3077" name="Group 5">
            <a:extLst>
              <a:ext uri="{FF2B5EF4-FFF2-40B4-BE49-F238E27FC236}">
                <a16:creationId xmlns:a16="http://schemas.microsoft.com/office/drawing/2014/main" id="{1DE8F670-6F15-4921-B0AF-E19632F03EEA}"/>
              </a:ext>
            </a:extLst>
          </p:cNvPr>
          <p:cNvGrpSpPr>
            <a:grpSpLocks/>
          </p:cNvGrpSpPr>
          <p:nvPr/>
        </p:nvGrpSpPr>
        <p:grpSpPr bwMode="auto">
          <a:xfrm>
            <a:off x="4572000" y="2362200"/>
            <a:ext cx="2971800" cy="838200"/>
            <a:chOff x="1488" y="576"/>
            <a:chExt cx="2880" cy="624"/>
          </a:xfrm>
        </p:grpSpPr>
        <p:sp>
          <p:nvSpPr>
            <p:cNvPr id="3078" name="WordArt 6">
              <a:extLst>
                <a:ext uri="{FF2B5EF4-FFF2-40B4-BE49-F238E27FC236}">
                  <a16:creationId xmlns:a16="http://schemas.microsoft.com/office/drawing/2014/main" id="{E96E9273-2ACF-4D67-B3EA-176EE1A6182F}"/>
                </a:ext>
              </a:extLst>
            </p:cNvPr>
            <p:cNvSpPr>
              <a:spLocks noChangeArrowheads="1" noChangeShapeType="1" noTextEdit="1"/>
            </p:cNvSpPr>
            <p:nvPr/>
          </p:nvSpPr>
          <p:spPr bwMode="auto">
            <a:xfrm>
              <a:off x="1488" y="576"/>
              <a:ext cx="2880" cy="576"/>
            </a:xfrm>
            <a:prstGeom prst="rect">
              <a:avLst/>
            </a:prstGeom>
          </p:spPr>
          <p:txBody>
            <a:bodyPr wrap="none" fromWordArt="1">
              <a:prstTxWarp prst="textPlain">
                <a:avLst>
                  <a:gd name="adj" fmla="val 50000"/>
                </a:avLst>
              </a:prstTxWarp>
            </a:bodyPr>
            <a:lstStyle/>
            <a:p>
              <a:pPr algn="ctr"/>
              <a:r>
                <a:rPr lang="en-US" sz="3600" b="1" kern="10">
                  <a:ln w="9525">
                    <a:solidFill>
                      <a:srgbClr val="0000FF"/>
                    </a:solidFill>
                    <a:round/>
                    <a:headEnd/>
                    <a:tailEnd/>
                  </a:ln>
                  <a:gradFill rotWithShape="1">
                    <a:gsLst>
                      <a:gs pos="0">
                        <a:srgbClr val="33CC33"/>
                      </a:gs>
                      <a:gs pos="50000">
                        <a:srgbClr val="FF0000"/>
                      </a:gs>
                      <a:gs pos="100000">
                        <a:srgbClr val="33CC33"/>
                      </a:gs>
                    </a:gsLst>
                    <a:lin ang="5400000" scaled="1"/>
                  </a:gra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Toán</a:t>
              </a:r>
            </a:p>
          </p:txBody>
        </p:sp>
        <p:sp>
          <p:nvSpPr>
            <p:cNvPr id="3079" name="Line 7">
              <a:extLst>
                <a:ext uri="{FF2B5EF4-FFF2-40B4-BE49-F238E27FC236}">
                  <a16:creationId xmlns:a16="http://schemas.microsoft.com/office/drawing/2014/main" id="{8F0A8958-5215-4B52-A84D-8533CF6554C1}"/>
                </a:ext>
              </a:extLst>
            </p:cNvPr>
            <p:cNvSpPr>
              <a:spLocks noChangeShapeType="1"/>
            </p:cNvSpPr>
            <p:nvPr/>
          </p:nvSpPr>
          <p:spPr bwMode="auto">
            <a:xfrm>
              <a:off x="1508" y="1200"/>
              <a:ext cx="2832" cy="0"/>
            </a:xfrm>
            <a:prstGeom prst="line">
              <a:avLst/>
            </a:prstGeom>
            <a:noFill/>
            <a:ln w="571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a:extLst>
              <a:ext uri="{FF2B5EF4-FFF2-40B4-BE49-F238E27FC236}">
                <a16:creationId xmlns:a16="http://schemas.microsoft.com/office/drawing/2014/main" id="{804B6787-B5B5-44F6-B6B1-98D9F30FA127}"/>
              </a:ext>
            </a:extLst>
          </p:cNvPr>
          <p:cNvSpPr txBox="1">
            <a:spLocks noGrp="1"/>
          </p:cNvSpPr>
          <p:nvPr/>
        </p:nvSpPr>
        <p:spPr bwMode="auto">
          <a:xfrm>
            <a:off x="6630988" y="6532563"/>
            <a:ext cx="21336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A19AC554-DFBB-4B8C-9150-7D3247030D43}" type="slidenum">
              <a:rPr lang="vi-VN" altLang="en-US" sz="1300">
                <a:solidFill>
                  <a:schemeClr val="bg1"/>
                </a:solidFill>
                <a:cs typeface="Arial" panose="020B0604020202020204" pitchFamily="34" charset="0"/>
              </a:rPr>
              <a:pPr algn="r" eaLnBrk="1" hangingPunct="1"/>
              <a:t>4</a:t>
            </a:fld>
            <a:endParaRPr lang="vi-VN" altLang="en-US" sz="1300">
              <a:solidFill>
                <a:schemeClr val="bg1"/>
              </a:solidFill>
              <a:cs typeface="Arial" panose="020B0604020202020204" pitchFamily="34" charset="0"/>
            </a:endParaRPr>
          </a:p>
        </p:txBody>
      </p:sp>
      <p:sp>
        <p:nvSpPr>
          <p:cNvPr id="53" name="Line 54">
            <a:extLst>
              <a:ext uri="{FF2B5EF4-FFF2-40B4-BE49-F238E27FC236}">
                <a16:creationId xmlns:a16="http://schemas.microsoft.com/office/drawing/2014/main" id="{DF35B631-936E-4E81-90EA-7AE022022CB5}"/>
              </a:ext>
            </a:extLst>
          </p:cNvPr>
          <p:cNvSpPr>
            <a:spLocks noChangeShapeType="1"/>
          </p:cNvSpPr>
          <p:nvPr/>
        </p:nvSpPr>
        <p:spPr bwMode="auto">
          <a:xfrm>
            <a:off x="5843588" y="3254375"/>
            <a:ext cx="0" cy="144780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lang="vi-VN" kern="0">
              <a:solidFill>
                <a:sysClr val="windowText" lastClr="000000"/>
              </a:solidFill>
              <a:latin typeface="Calibri" pitchFamily="34" charset="0"/>
              <a:cs typeface="Arial" charset="0"/>
            </a:endParaRPr>
          </a:p>
        </p:txBody>
      </p:sp>
      <p:sp>
        <p:nvSpPr>
          <p:cNvPr id="25" name="Freeform 24">
            <a:extLst>
              <a:ext uri="{FF2B5EF4-FFF2-40B4-BE49-F238E27FC236}">
                <a16:creationId xmlns:a16="http://schemas.microsoft.com/office/drawing/2014/main" id="{454E339C-7540-4029-BCC5-82D5EBF7C49B}"/>
              </a:ext>
            </a:extLst>
          </p:cNvPr>
          <p:cNvSpPr/>
          <p:nvPr/>
        </p:nvSpPr>
        <p:spPr>
          <a:xfrm>
            <a:off x="4241800" y="1544638"/>
            <a:ext cx="2841625" cy="1074737"/>
          </a:xfrm>
          <a:custGeom>
            <a:avLst/>
            <a:gdLst>
              <a:gd name="connsiteX0" fmla="*/ 0 w 2842054"/>
              <a:gd name="connsiteY0" fmla="*/ 1062681 h 1075037"/>
              <a:gd name="connsiteX1" fmla="*/ 420129 w 2842054"/>
              <a:gd name="connsiteY1" fmla="*/ 0 h 1075037"/>
              <a:gd name="connsiteX2" fmla="*/ 1594021 w 2842054"/>
              <a:gd name="connsiteY2" fmla="*/ 0 h 1075037"/>
              <a:gd name="connsiteX3" fmla="*/ 2842054 w 2842054"/>
              <a:gd name="connsiteY3" fmla="*/ 1075037 h 1075037"/>
              <a:gd name="connsiteX4" fmla="*/ 0 w 2842054"/>
              <a:gd name="connsiteY4" fmla="*/ 1062681 h 1075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2054" h="1075037">
                <a:moveTo>
                  <a:pt x="0" y="1062681"/>
                </a:moveTo>
                <a:lnTo>
                  <a:pt x="420129" y="0"/>
                </a:lnTo>
                <a:lnTo>
                  <a:pt x="1594021" y="0"/>
                </a:lnTo>
                <a:lnTo>
                  <a:pt x="2842054" y="1075037"/>
                </a:lnTo>
                <a:lnTo>
                  <a:pt x="0" y="1062681"/>
                </a:lnTo>
                <a:close/>
              </a:path>
            </a:pathLst>
          </a:cu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75" name="Oval 74">
            <a:extLst>
              <a:ext uri="{FF2B5EF4-FFF2-40B4-BE49-F238E27FC236}">
                <a16:creationId xmlns:a16="http://schemas.microsoft.com/office/drawing/2014/main" id="{5A195E63-A07D-495C-B195-1B5FEC4613DC}"/>
              </a:ext>
            </a:extLst>
          </p:cNvPr>
          <p:cNvSpPr/>
          <p:nvPr/>
        </p:nvSpPr>
        <p:spPr>
          <a:xfrm>
            <a:off x="6442075" y="2057400"/>
            <a:ext cx="46038" cy="4603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b="1">
              <a:solidFill>
                <a:srgbClr val="FF0000"/>
              </a:solidFill>
              <a:cs typeface="Arial" charset="0"/>
            </a:endParaRPr>
          </a:p>
        </p:txBody>
      </p:sp>
      <p:cxnSp>
        <p:nvCxnSpPr>
          <p:cNvPr id="29" name="Straight Connector 28">
            <a:extLst>
              <a:ext uri="{FF2B5EF4-FFF2-40B4-BE49-F238E27FC236}">
                <a16:creationId xmlns:a16="http://schemas.microsoft.com/office/drawing/2014/main" id="{FF91104E-083F-48CA-9F7D-7CBF2C99F42B}"/>
              </a:ext>
            </a:extLst>
          </p:cNvPr>
          <p:cNvCxnSpPr/>
          <p:nvPr/>
        </p:nvCxnSpPr>
        <p:spPr>
          <a:xfrm>
            <a:off x="4662488" y="1550988"/>
            <a:ext cx="1812925" cy="5159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Freeform 29">
            <a:extLst>
              <a:ext uri="{FF2B5EF4-FFF2-40B4-BE49-F238E27FC236}">
                <a16:creationId xmlns:a16="http://schemas.microsoft.com/office/drawing/2014/main" id="{2E73476C-30F6-4053-B898-ABA571C56BB6}"/>
              </a:ext>
            </a:extLst>
          </p:cNvPr>
          <p:cNvSpPr/>
          <p:nvPr/>
        </p:nvSpPr>
        <p:spPr>
          <a:xfrm>
            <a:off x="4675188" y="1525588"/>
            <a:ext cx="1792287" cy="531812"/>
          </a:xfrm>
          <a:custGeom>
            <a:avLst/>
            <a:gdLst>
              <a:gd name="connsiteX0" fmla="*/ 0 w 1791730"/>
              <a:gd name="connsiteY0" fmla="*/ 0 h 531340"/>
              <a:gd name="connsiteX1" fmla="*/ 1186249 w 1791730"/>
              <a:gd name="connsiteY1" fmla="*/ 0 h 531340"/>
              <a:gd name="connsiteX2" fmla="*/ 1791730 w 1791730"/>
              <a:gd name="connsiteY2" fmla="*/ 531340 h 531340"/>
              <a:gd name="connsiteX3" fmla="*/ 0 w 1791730"/>
              <a:gd name="connsiteY3" fmla="*/ 0 h 531340"/>
            </a:gdLst>
            <a:ahLst/>
            <a:cxnLst>
              <a:cxn ang="0">
                <a:pos x="connsiteX0" y="connsiteY0"/>
              </a:cxn>
              <a:cxn ang="0">
                <a:pos x="connsiteX1" y="connsiteY1"/>
              </a:cxn>
              <a:cxn ang="0">
                <a:pos x="connsiteX2" y="connsiteY2"/>
              </a:cxn>
              <a:cxn ang="0">
                <a:pos x="connsiteX3" y="connsiteY3"/>
              </a:cxn>
            </a:cxnLst>
            <a:rect l="l" t="t" r="r" b="b"/>
            <a:pathLst>
              <a:path w="1791730" h="531340">
                <a:moveTo>
                  <a:pt x="0" y="0"/>
                </a:moveTo>
                <a:lnTo>
                  <a:pt x="1186249" y="0"/>
                </a:lnTo>
                <a:lnTo>
                  <a:pt x="1791730" y="531340"/>
                </a:lnTo>
                <a:lnTo>
                  <a:pt x="0" y="0"/>
                </a:ln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77" name="Freeform 76">
            <a:extLst>
              <a:ext uri="{FF2B5EF4-FFF2-40B4-BE49-F238E27FC236}">
                <a16:creationId xmlns:a16="http://schemas.microsoft.com/office/drawing/2014/main" id="{03A78153-8416-44B0-B8B3-3EE6D8A72233}"/>
              </a:ext>
            </a:extLst>
          </p:cNvPr>
          <p:cNvSpPr/>
          <p:nvPr/>
        </p:nvSpPr>
        <p:spPr>
          <a:xfrm rot="1257793">
            <a:off x="4813300" y="1247775"/>
            <a:ext cx="1792288" cy="531813"/>
          </a:xfrm>
          <a:custGeom>
            <a:avLst/>
            <a:gdLst>
              <a:gd name="connsiteX0" fmla="*/ 0 w 1791730"/>
              <a:gd name="connsiteY0" fmla="*/ 0 h 531340"/>
              <a:gd name="connsiteX1" fmla="*/ 1186249 w 1791730"/>
              <a:gd name="connsiteY1" fmla="*/ 0 h 531340"/>
              <a:gd name="connsiteX2" fmla="*/ 1791730 w 1791730"/>
              <a:gd name="connsiteY2" fmla="*/ 531340 h 531340"/>
              <a:gd name="connsiteX3" fmla="*/ 0 w 1791730"/>
              <a:gd name="connsiteY3" fmla="*/ 0 h 531340"/>
            </a:gdLst>
            <a:ahLst/>
            <a:cxnLst>
              <a:cxn ang="0">
                <a:pos x="connsiteX0" y="connsiteY0"/>
              </a:cxn>
              <a:cxn ang="0">
                <a:pos x="connsiteX1" y="connsiteY1"/>
              </a:cxn>
              <a:cxn ang="0">
                <a:pos x="connsiteX2" y="connsiteY2"/>
              </a:cxn>
              <a:cxn ang="0">
                <a:pos x="connsiteX3" y="connsiteY3"/>
              </a:cxn>
            </a:cxnLst>
            <a:rect l="l" t="t" r="r" b="b"/>
            <a:pathLst>
              <a:path w="1791730" h="531340">
                <a:moveTo>
                  <a:pt x="0" y="0"/>
                </a:moveTo>
                <a:lnTo>
                  <a:pt x="1186249" y="0"/>
                </a:lnTo>
                <a:lnTo>
                  <a:pt x="1791730" y="531340"/>
                </a:lnTo>
                <a:lnTo>
                  <a:pt x="0" y="0"/>
                </a:ln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33" name="Freeform 32">
            <a:extLst>
              <a:ext uri="{FF2B5EF4-FFF2-40B4-BE49-F238E27FC236}">
                <a16:creationId xmlns:a16="http://schemas.microsoft.com/office/drawing/2014/main" id="{047459D2-C466-45BC-AFBB-98FD30EFFC95}"/>
              </a:ext>
            </a:extLst>
          </p:cNvPr>
          <p:cNvSpPr/>
          <p:nvPr/>
        </p:nvSpPr>
        <p:spPr>
          <a:xfrm>
            <a:off x="4229100" y="1538288"/>
            <a:ext cx="2879725" cy="1093787"/>
          </a:xfrm>
          <a:custGeom>
            <a:avLst/>
            <a:gdLst>
              <a:gd name="connsiteX0" fmla="*/ 0 w 2879125"/>
              <a:gd name="connsiteY0" fmla="*/ 1075038 h 1087395"/>
              <a:gd name="connsiteX1" fmla="*/ 420130 w 2879125"/>
              <a:gd name="connsiteY1" fmla="*/ 0 h 1087395"/>
              <a:gd name="connsiteX2" fmla="*/ 2236573 w 2879125"/>
              <a:gd name="connsiteY2" fmla="*/ 531341 h 1087395"/>
              <a:gd name="connsiteX3" fmla="*/ 2879125 w 2879125"/>
              <a:gd name="connsiteY3" fmla="*/ 1087395 h 1087395"/>
              <a:gd name="connsiteX4" fmla="*/ 0 w 2879125"/>
              <a:gd name="connsiteY4" fmla="*/ 1075038 h 1087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9125" h="1087395">
                <a:moveTo>
                  <a:pt x="0" y="1075038"/>
                </a:moveTo>
                <a:lnTo>
                  <a:pt x="420130" y="0"/>
                </a:lnTo>
                <a:lnTo>
                  <a:pt x="2236573" y="531341"/>
                </a:lnTo>
                <a:lnTo>
                  <a:pt x="2879125" y="1087395"/>
                </a:lnTo>
                <a:lnTo>
                  <a:pt x="0" y="1075038"/>
                </a:lnTo>
                <a:close/>
              </a:path>
            </a:pathLst>
          </a:cu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38" name="TextBox 37">
            <a:extLst>
              <a:ext uri="{FF2B5EF4-FFF2-40B4-BE49-F238E27FC236}">
                <a16:creationId xmlns:a16="http://schemas.microsoft.com/office/drawing/2014/main" id="{4F80A5DE-CBFF-45A9-8E4B-808EA7286E8B}"/>
              </a:ext>
            </a:extLst>
          </p:cNvPr>
          <p:cNvSpPr txBox="1">
            <a:spLocks noChangeArrowheads="1"/>
          </p:cNvSpPr>
          <p:nvPr/>
        </p:nvSpPr>
        <p:spPr bwMode="auto">
          <a:xfrm>
            <a:off x="4414838" y="1179513"/>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A</a:t>
            </a:r>
            <a:endParaRPr lang="vi-VN" altLang="en-US" b="1">
              <a:solidFill>
                <a:srgbClr val="FF0000"/>
              </a:solidFill>
              <a:cs typeface="Arial" panose="020B0604020202020204" pitchFamily="34" charset="0"/>
            </a:endParaRPr>
          </a:p>
        </p:txBody>
      </p:sp>
      <p:sp>
        <p:nvSpPr>
          <p:cNvPr id="86" name="TextBox 85">
            <a:extLst>
              <a:ext uri="{FF2B5EF4-FFF2-40B4-BE49-F238E27FC236}">
                <a16:creationId xmlns:a16="http://schemas.microsoft.com/office/drawing/2014/main" id="{D499AFC2-9850-4D5D-911D-534BF6F28D96}"/>
              </a:ext>
            </a:extLst>
          </p:cNvPr>
          <p:cNvSpPr txBox="1">
            <a:spLocks noChangeArrowheads="1"/>
          </p:cNvSpPr>
          <p:nvPr/>
        </p:nvSpPr>
        <p:spPr bwMode="auto">
          <a:xfrm>
            <a:off x="5729288" y="1158875"/>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B</a:t>
            </a:r>
            <a:endParaRPr lang="vi-VN" altLang="en-US" b="1">
              <a:solidFill>
                <a:srgbClr val="FF0000"/>
              </a:solidFill>
              <a:cs typeface="Arial" panose="020B0604020202020204" pitchFamily="34" charset="0"/>
            </a:endParaRPr>
          </a:p>
        </p:txBody>
      </p:sp>
      <p:sp>
        <p:nvSpPr>
          <p:cNvPr id="87" name="TextBox 86">
            <a:extLst>
              <a:ext uri="{FF2B5EF4-FFF2-40B4-BE49-F238E27FC236}">
                <a16:creationId xmlns:a16="http://schemas.microsoft.com/office/drawing/2014/main" id="{33044DD8-C5A3-42A5-ADE9-BC0A0F810BAE}"/>
              </a:ext>
            </a:extLst>
          </p:cNvPr>
          <p:cNvSpPr txBox="1">
            <a:spLocks noChangeArrowheads="1"/>
          </p:cNvSpPr>
          <p:nvPr/>
        </p:nvSpPr>
        <p:spPr bwMode="auto">
          <a:xfrm>
            <a:off x="6927850" y="2619375"/>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C</a:t>
            </a:r>
            <a:endParaRPr lang="vi-VN" altLang="en-US" b="1">
              <a:solidFill>
                <a:srgbClr val="FF0000"/>
              </a:solidFill>
              <a:cs typeface="Arial" panose="020B0604020202020204" pitchFamily="34" charset="0"/>
            </a:endParaRPr>
          </a:p>
        </p:txBody>
      </p:sp>
      <p:sp>
        <p:nvSpPr>
          <p:cNvPr id="88" name="TextBox 87">
            <a:extLst>
              <a:ext uri="{FF2B5EF4-FFF2-40B4-BE49-F238E27FC236}">
                <a16:creationId xmlns:a16="http://schemas.microsoft.com/office/drawing/2014/main" id="{CC79131B-AF00-444F-863F-4539CCEC14FC}"/>
              </a:ext>
            </a:extLst>
          </p:cNvPr>
          <p:cNvSpPr txBox="1">
            <a:spLocks noChangeArrowheads="1"/>
          </p:cNvSpPr>
          <p:nvPr/>
        </p:nvSpPr>
        <p:spPr bwMode="auto">
          <a:xfrm>
            <a:off x="4048125" y="2619375"/>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D</a:t>
            </a:r>
            <a:endParaRPr lang="vi-VN" altLang="en-US" b="1">
              <a:solidFill>
                <a:srgbClr val="FF0000"/>
              </a:solidFill>
              <a:cs typeface="Arial" panose="020B0604020202020204" pitchFamily="34" charset="0"/>
            </a:endParaRPr>
          </a:p>
        </p:txBody>
      </p:sp>
      <p:sp>
        <p:nvSpPr>
          <p:cNvPr id="89" name="TextBox 88">
            <a:extLst>
              <a:ext uri="{FF2B5EF4-FFF2-40B4-BE49-F238E27FC236}">
                <a16:creationId xmlns:a16="http://schemas.microsoft.com/office/drawing/2014/main" id="{0BE540F7-BEB3-444C-AC5F-0964E9E62274}"/>
              </a:ext>
            </a:extLst>
          </p:cNvPr>
          <p:cNvSpPr txBox="1">
            <a:spLocks noChangeArrowheads="1"/>
          </p:cNvSpPr>
          <p:nvPr/>
        </p:nvSpPr>
        <p:spPr bwMode="auto">
          <a:xfrm>
            <a:off x="4522788" y="2619375"/>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H</a:t>
            </a:r>
            <a:endParaRPr lang="vi-VN" altLang="en-US" b="1">
              <a:solidFill>
                <a:srgbClr val="FF0000"/>
              </a:solidFill>
              <a:cs typeface="Arial" panose="020B0604020202020204" pitchFamily="34" charset="0"/>
            </a:endParaRPr>
          </a:p>
        </p:txBody>
      </p:sp>
      <p:sp>
        <p:nvSpPr>
          <p:cNvPr id="90" name="Freeform 89">
            <a:extLst>
              <a:ext uri="{FF2B5EF4-FFF2-40B4-BE49-F238E27FC236}">
                <a16:creationId xmlns:a16="http://schemas.microsoft.com/office/drawing/2014/main" id="{5027AD99-40C1-4355-8B80-E636C3ECBD2C}"/>
              </a:ext>
            </a:extLst>
          </p:cNvPr>
          <p:cNvSpPr/>
          <p:nvPr/>
        </p:nvSpPr>
        <p:spPr>
          <a:xfrm>
            <a:off x="4665663" y="1530350"/>
            <a:ext cx="1792287" cy="530225"/>
          </a:xfrm>
          <a:custGeom>
            <a:avLst/>
            <a:gdLst>
              <a:gd name="connsiteX0" fmla="*/ 0 w 1791730"/>
              <a:gd name="connsiteY0" fmla="*/ 0 h 531340"/>
              <a:gd name="connsiteX1" fmla="*/ 1186249 w 1791730"/>
              <a:gd name="connsiteY1" fmla="*/ 0 h 531340"/>
              <a:gd name="connsiteX2" fmla="*/ 1791730 w 1791730"/>
              <a:gd name="connsiteY2" fmla="*/ 531340 h 531340"/>
              <a:gd name="connsiteX3" fmla="*/ 0 w 1791730"/>
              <a:gd name="connsiteY3" fmla="*/ 0 h 531340"/>
            </a:gdLst>
            <a:ahLst/>
            <a:cxnLst>
              <a:cxn ang="0">
                <a:pos x="connsiteX0" y="connsiteY0"/>
              </a:cxn>
              <a:cxn ang="0">
                <a:pos x="connsiteX1" y="connsiteY1"/>
              </a:cxn>
              <a:cxn ang="0">
                <a:pos x="connsiteX2" y="connsiteY2"/>
              </a:cxn>
              <a:cxn ang="0">
                <a:pos x="connsiteX3" y="connsiteY3"/>
              </a:cxn>
            </a:cxnLst>
            <a:rect l="l" t="t" r="r" b="b"/>
            <a:pathLst>
              <a:path w="1791730" h="531340">
                <a:moveTo>
                  <a:pt x="0" y="0"/>
                </a:moveTo>
                <a:lnTo>
                  <a:pt x="1186249" y="0"/>
                </a:lnTo>
                <a:lnTo>
                  <a:pt x="1791730" y="531340"/>
                </a:lnTo>
                <a:lnTo>
                  <a:pt x="0" y="0"/>
                </a:ln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91" name="TextBox 90">
            <a:extLst>
              <a:ext uri="{FF2B5EF4-FFF2-40B4-BE49-F238E27FC236}">
                <a16:creationId xmlns:a16="http://schemas.microsoft.com/office/drawing/2014/main" id="{2DC49661-B649-4112-8D8E-5BF300CC3906}"/>
              </a:ext>
            </a:extLst>
          </p:cNvPr>
          <p:cNvSpPr txBox="1">
            <a:spLocks noChangeArrowheads="1"/>
          </p:cNvSpPr>
          <p:nvPr/>
        </p:nvSpPr>
        <p:spPr bwMode="auto">
          <a:xfrm>
            <a:off x="6462713" y="1697038"/>
            <a:ext cx="374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M</a:t>
            </a:r>
            <a:endParaRPr lang="vi-VN" altLang="en-US" b="1">
              <a:solidFill>
                <a:srgbClr val="FF0000"/>
              </a:solidFill>
              <a:cs typeface="Arial" panose="020B0604020202020204" pitchFamily="34" charset="0"/>
            </a:endParaRPr>
          </a:p>
        </p:txBody>
      </p:sp>
      <p:sp>
        <p:nvSpPr>
          <p:cNvPr id="2" name="TextBox 1">
            <a:extLst>
              <a:ext uri="{FF2B5EF4-FFF2-40B4-BE49-F238E27FC236}">
                <a16:creationId xmlns:a16="http://schemas.microsoft.com/office/drawing/2014/main" id="{71C1AF23-8DD7-4F1F-A020-FEF52D295F2E}"/>
              </a:ext>
            </a:extLst>
          </p:cNvPr>
          <p:cNvSpPr txBox="1">
            <a:spLocks noChangeArrowheads="1"/>
          </p:cNvSpPr>
          <p:nvPr/>
        </p:nvSpPr>
        <p:spPr bwMode="auto">
          <a:xfrm>
            <a:off x="1116013" y="1228725"/>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A</a:t>
            </a:r>
            <a:endParaRPr lang="vi-VN" altLang="en-US" b="1">
              <a:solidFill>
                <a:srgbClr val="FF0000"/>
              </a:solidFill>
              <a:cs typeface="Arial" panose="020B0604020202020204" pitchFamily="34" charset="0"/>
            </a:endParaRPr>
          </a:p>
        </p:txBody>
      </p:sp>
      <p:sp>
        <p:nvSpPr>
          <p:cNvPr id="26" name="TextBox 25">
            <a:extLst>
              <a:ext uri="{FF2B5EF4-FFF2-40B4-BE49-F238E27FC236}">
                <a16:creationId xmlns:a16="http://schemas.microsoft.com/office/drawing/2014/main" id="{06B4C9D0-1535-4D2C-ADF7-B57A21A0DAA4}"/>
              </a:ext>
            </a:extLst>
          </p:cNvPr>
          <p:cNvSpPr txBox="1">
            <a:spLocks noChangeArrowheads="1"/>
          </p:cNvSpPr>
          <p:nvPr/>
        </p:nvSpPr>
        <p:spPr bwMode="auto">
          <a:xfrm>
            <a:off x="2417763" y="1208088"/>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B</a:t>
            </a:r>
            <a:endParaRPr lang="vi-VN" altLang="en-US" b="1">
              <a:solidFill>
                <a:srgbClr val="FF0000"/>
              </a:solidFill>
              <a:cs typeface="Arial" panose="020B0604020202020204" pitchFamily="34" charset="0"/>
            </a:endParaRPr>
          </a:p>
        </p:txBody>
      </p:sp>
      <p:sp>
        <p:nvSpPr>
          <p:cNvPr id="27" name="TextBox 26">
            <a:extLst>
              <a:ext uri="{FF2B5EF4-FFF2-40B4-BE49-F238E27FC236}">
                <a16:creationId xmlns:a16="http://schemas.microsoft.com/office/drawing/2014/main" id="{D633F789-11A3-4168-BA5F-3FAB4E16DF98}"/>
              </a:ext>
            </a:extLst>
          </p:cNvPr>
          <p:cNvSpPr txBox="1">
            <a:spLocks noChangeArrowheads="1"/>
          </p:cNvSpPr>
          <p:nvPr/>
        </p:nvSpPr>
        <p:spPr bwMode="auto">
          <a:xfrm>
            <a:off x="3409950" y="2619375"/>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C</a:t>
            </a:r>
            <a:endParaRPr lang="vi-VN" altLang="en-US" b="1">
              <a:solidFill>
                <a:srgbClr val="FF0000"/>
              </a:solidFill>
              <a:cs typeface="Arial" panose="020B0604020202020204" pitchFamily="34" charset="0"/>
            </a:endParaRPr>
          </a:p>
        </p:txBody>
      </p:sp>
      <p:sp>
        <p:nvSpPr>
          <p:cNvPr id="28" name="TextBox 27">
            <a:extLst>
              <a:ext uri="{FF2B5EF4-FFF2-40B4-BE49-F238E27FC236}">
                <a16:creationId xmlns:a16="http://schemas.microsoft.com/office/drawing/2014/main" id="{AC597970-3D57-48B7-9E8D-5CC7BA2E2F60}"/>
              </a:ext>
            </a:extLst>
          </p:cNvPr>
          <p:cNvSpPr txBox="1">
            <a:spLocks noChangeArrowheads="1"/>
          </p:cNvSpPr>
          <p:nvPr/>
        </p:nvSpPr>
        <p:spPr bwMode="auto">
          <a:xfrm>
            <a:off x="609600" y="2586038"/>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D</a:t>
            </a:r>
            <a:endParaRPr lang="vi-VN" altLang="en-US" b="1">
              <a:solidFill>
                <a:srgbClr val="FF0000"/>
              </a:solidFill>
              <a:cs typeface="Arial" panose="020B0604020202020204" pitchFamily="34" charset="0"/>
            </a:endParaRPr>
          </a:p>
        </p:txBody>
      </p:sp>
      <p:sp>
        <p:nvSpPr>
          <p:cNvPr id="34" name="TextBox 33">
            <a:extLst>
              <a:ext uri="{FF2B5EF4-FFF2-40B4-BE49-F238E27FC236}">
                <a16:creationId xmlns:a16="http://schemas.microsoft.com/office/drawing/2014/main" id="{E4E87515-75B2-491F-B71A-82F5A79EA4C7}"/>
              </a:ext>
            </a:extLst>
          </p:cNvPr>
          <p:cNvSpPr txBox="1">
            <a:spLocks noChangeArrowheads="1"/>
          </p:cNvSpPr>
          <p:nvPr/>
        </p:nvSpPr>
        <p:spPr bwMode="auto">
          <a:xfrm>
            <a:off x="1103313" y="2598738"/>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H</a:t>
            </a:r>
            <a:endParaRPr lang="vi-VN" altLang="en-US" b="1">
              <a:solidFill>
                <a:srgbClr val="FF0000"/>
              </a:solidFill>
              <a:cs typeface="Arial" panose="020B0604020202020204" pitchFamily="34" charset="0"/>
            </a:endParaRPr>
          </a:p>
        </p:txBody>
      </p:sp>
      <p:sp>
        <p:nvSpPr>
          <p:cNvPr id="46" name="TextBox 45">
            <a:extLst>
              <a:ext uri="{FF2B5EF4-FFF2-40B4-BE49-F238E27FC236}">
                <a16:creationId xmlns:a16="http://schemas.microsoft.com/office/drawing/2014/main" id="{AE08B9B8-3D4F-498D-8381-0742412B997A}"/>
              </a:ext>
            </a:extLst>
          </p:cNvPr>
          <p:cNvSpPr txBox="1">
            <a:spLocks noChangeArrowheads="1"/>
          </p:cNvSpPr>
          <p:nvPr/>
        </p:nvSpPr>
        <p:spPr bwMode="auto">
          <a:xfrm>
            <a:off x="8183563" y="2619375"/>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K</a:t>
            </a:r>
            <a:endParaRPr lang="vi-VN" altLang="en-US" b="1">
              <a:solidFill>
                <a:srgbClr val="FF0000"/>
              </a:solidFill>
              <a:cs typeface="Arial" panose="020B0604020202020204" pitchFamily="34" charset="0"/>
            </a:endParaRPr>
          </a:p>
        </p:txBody>
      </p:sp>
      <p:sp>
        <p:nvSpPr>
          <p:cNvPr id="47" name="Freeform 46">
            <a:extLst>
              <a:ext uri="{FF2B5EF4-FFF2-40B4-BE49-F238E27FC236}">
                <a16:creationId xmlns:a16="http://schemas.microsoft.com/office/drawing/2014/main" id="{21DD36E2-6999-4685-9450-603867BD23CA}"/>
              </a:ext>
            </a:extLst>
          </p:cNvPr>
          <p:cNvSpPr/>
          <p:nvPr/>
        </p:nvSpPr>
        <p:spPr>
          <a:xfrm rot="2897419">
            <a:off x="5126038" y="942975"/>
            <a:ext cx="1792287" cy="531813"/>
          </a:xfrm>
          <a:custGeom>
            <a:avLst/>
            <a:gdLst>
              <a:gd name="connsiteX0" fmla="*/ 0 w 1791730"/>
              <a:gd name="connsiteY0" fmla="*/ 0 h 531340"/>
              <a:gd name="connsiteX1" fmla="*/ 1186249 w 1791730"/>
              <a:gd name="connsiteY1" fmla="*/ 0 h 531340"/>
              <a:gd name="connsiteX2" fmla="*/ 1791730 w 1791730"/>
              <a:gd name="connsiteY2" fmla="*/ 531340 h 531340"/>
              <a:gd name="connsiteX3" fmla="*/ 0 w 1791730"/>
              <a:gd name="connsiteY3" fmla="*/ 0 h 531340"/>
            </a:gdLst>
            <a:ahLst/>
            <a:cxnLst>
              <a:cxn ang="0">
                <a:pos x="connsiteX0" y="connsiteY0"/>
              </a:cxn>
              <a:cxn ang="0">
                <a:pos x="connsiteX1" y="connsiteY1"/>
              </a:cxn>
              <a:cxn ang="0">
                <a:pos x="connsiteX2" y="connsiteY2"/>
              </a:cxn>
              <a:cxn ang="0">
                <a:pos x="connsiteX3" y="connsiteY3"/>
              </a:cxn>
            </a:cxnLst>
            <a:rect l="l" t="t" r="r" b="b"/>
            <a:pathLst>
              <a:path w="1791730" h="531340">
                <a:moveTo>
                  <a:pt x="0" y="0"/>
                </a:moveTo>
                <a:lnTo>
                  <a:pt x="1186249" y="0"/>
                </a:lnTo>
                <a:lnTo>
                  <a:pt x="1791730" y="531340"/>
                </a:lnTo>
                <a:lnTo>
                  <a:pt x="0" y="0"/>
                </a:ln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48" name="Freeform 47">
            <a:extLst>
              <a:ext uri="{FF2B5EF4-FFF2-40B4-BE49-F238E27FC236}">
                <a16:creationId xmlns:a16="http://schemas.microsoft.com/office/drawing/2014/main" id="{2E9A172D-95B2-47BC-A2AA-0F912B11320F}"/>
              </a:ext>
            </a:extLst>
          </p:cNvPr>
          <p:cNvSpPr/>
          <p:nvPr/>
        </p:nvSpPr>
        <p:spPr>
          <a:xfrm rot="4425353">
            <a:off x="5549900" y="896938"/>
            <a:ext cx="1792288" cy="531812"/>
          </a:xfrm>
          <a:custGeom>
            <a:avLst/>
            <a:gdLst>
              <a:gd name="connsiteX0" fmla="*/ 0 w 1791730"/>
              <a:gd name="connsiteY0" fmla="*/ 0 h 531340"/>
              <a:gd name="connsiteX1" fmla="*/ 1186249 w 1791730"/>
              <a:gd name="connsiteY1" fmla="*/ 0 h 531340"/>
              <a:gd name="connsiteX2" fmla="*/ 1791730 w 1791730"/>
              <a:gd name="connsiteY2" fmla="*/ 531340 h 531340"/>
              <a:gd name="connsiteX3" fmla="*/ 0 w 1791730"/>
              <a:gd name="connsiteY3" fmla="*/ 0 h 531340"/>
            </a:gdLst>
            <a:ahLst/>
            <a:cxnLst>
              <a:cxn ang="0">
                <a:pos x="connsiteX0" y="connsiteY0"/>
              </a:cxn>
              <a:cxn ang="0">
                <a:pos x="connsiteX1" y="connsiteY1"/>
              </a:cxn>
              <a:cxn ang="0">
                <a:pos x="connsiteX2" y="connsiteY2"/>
              </a:cxn>
              <a:cxn ang="0">
                <a:pos x="connsiteX3" y="connsiteY3"/>
              </a:cxn>
            </a:cxnLst>
            <a:rect l="l" t="t" r="r" b="b"/>
            <a:pathLst>
              <a:path w="1791730" h="531340">
                <a:moveTo>
                  <a:pt x="0" y="0"/>
                </a:moveTo>
                <a:lnTo>
                  <a:pt x="1186249" y="0"/>
                </a:lnTo>
                <a:lnTo>
                  <a:pt x="1791730" y="531340"/>
                </a:lnTo>
                <a:lnTo>
                  <a:pt x="0" y="0"/>
                </a:ln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49" name="Freeform 48">
            <a:extLst>
              <a:ext uri="{FF2B5EF4-FFF2-40B4-BE49-F238E27FC236}">
                <a16:creationId xmlns:a16="http://schemas.microsoft.com/office/drawing/2014/main" id="{D8129508-6175-4378-B9EE-4454C617BCEA}"/>
              </a:ext>
            </a:extLst>
          </p:cNvPr>
          <p:cNvSpPr/>
          <p:nvPr/>
        </p:nvSpPr>
        <p:spPr>
          <a:xfrm rot="5621071">
            <a:off x="5875338" y="927100"/>
            <a:ext cx="1792287" cy="531813"/>
          </a:xfrm>
          <a:custGeom>
            <a:avLst/>
            <a:gdLst>
              <a:gd name="connsiteX0" fmla="*/ 0 w 1791730"/>
              <a:gd name="connsiteY0" fmla="*/ 0 h 531340"/>
              <a:gd name="connsiteX1" fmla="*/ 1186249 w 1791730"/>
              <a:gd name="connsiteY1" fmla="*/ 0 h 531340"/>
              <a:gd name="connsiteX2" fmla="*/ 1791730 w 1791730"/>
              <a:gd name="connsiteY2" fmla="*/ 531340 h 531340"/>
              <a:gd name="connsiteX3" fmla="*/ 0 w 1791730"/>
              <a:gd name="connsiteY3" fmla="*/ 0 h 531340"/>
            </a:gdLst>
            <a:ahLst/>
            <a:cxnLst>
              <a:cxn ang="0">
                <a:pos x="connsiteX0" y="connsiteY0"/>
              </a:cxn>
              <a:cxn ang="0">
                <a:pos x="connsiteX1" y="connsiteY1"/>
              </a:cxn>
              <a:cxn ang="0">
                <a:pos x="connsiteX2" y="connsiteY2"/>
              </a:cxn>
              <a:cxn ang="0">
                <a:pos x="connsiteX3" y="connsiteY3"/>
              </a:cxn>
            </a:cxnLst>
            <a:rect l="l" t="t" r="r" b="b"/>
            <a:pathLst>
              <a:path w="1791730" h="531340">
                <a:moveTo>
                  <a:pt x="0" y="0"/>
                </a:moveTo>
                <a:lnTo>
                  <a:pt x="1186249" y="0"/>
                </a:lnTo>
                <a:lnTo>
                  <a:pt x="1791730" y="531340"/>
                </a:lnTo>
                <a:lnTo>
                  <a:pt x="0" y="0"/>
                </a:ln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50" name="Freeform 49">
            <a:extLst>
              <a:ext uri="{FF2B5EF4-FFF2-40B4-BE49-F238E27FC236}">
                <a16:creationId xmlns:a16="http://schemas.microsoft.com/office/drawing/2014/main" id="{C58BB7D1-F7F4-4E95-B857-E4AA6295AB0B}"/>
              </a:ext>
            </a:extLst>
          </p:cNvPr>
          <p:cNvSpPr/>
          <p:nvPr/>
        </p:nvSpPr>
        <p:spPr>
          <a:xfrm rot="7203504">
            <a:off x="6226175" y="1177926"/>
            <a:ext cx="1792287" cy="531812"/>
          </a:xfrm>
          <a:custGeom>
            <a:avLst/>
            <a:gdLst>
              <a:gd name="connsiteX0" fmla="*/ 0 w 1791730"/>
              <a:gd name="connsiteY0" fmla="*/ 0 h 531340"/>
              <a:gd name="connsiteX1" fmla="*/ 1186249 w 1791730"/>
              <a:gd name="connsiteY1" fmla="*/ 0 h 531340"/>
              <a:gd name="connsiteX2" fmla="*/ 1791730 w 1791730"/>
              <a:gd name="connsiteY2" fmla="*/ 531340 h 531340"/>
              <a:gd name="connsiteX3" fmla="*/ 0 w 1791730"/>
              <a:gd name="connsiteY3" fmla="*/ 0 h 531340"/>
            </a:gdLst>
            <a:ahLst/>
            <a:cxnLst>
              <a:cxn ang="0">
                <a:pos x="connsiteX0" y="connsiteY0"/>
              </a:cxn>
              <a:cxn ang="0">
                <a:pos x="connsiteX1" y="connsiteY1"/>
              </a:cxn>
              <a:cxn ang="0">
                <a:pos x="connsiteX2" y="connsiteY2"/>
              </a:cxn>
              <a:cxn ang="0">
                <a:pos x="connsiteX3" y="connsiteY3"/>
              </a:cxn>
            </a:cxnLst>
            <a:rect l="l" t="t" r="r" b="b"/>
            <a:pathLst>
              <a:path w="1791730" h="531340">
                <a:moveTo>
                  <a:pt x="0" y="0"/>
                </a:moveTo>
                <a:lnTo>
                  <a:pt x="1186249" y="0"/>
                </a:lnTo>
                <a:lnTo>
                  <a:pt x="1791730" y="531340"/>
                </a:lnTo>
                <a:lnTo>
                  <a:pt x="0" y="0"/>
                </a:ln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51" name="Freeform 50">
            <a:extLst>
              <a:ext uri="{FF2B5EF4-FFF2-40B4-BE49-F238E27FC236}">
                <a16:creationId xmlns:a16="http://schemas.microsoft.com/office/drawing/2014/main" id="{B036D98B-D8DE-407A-99DD-8B44AED329FA}"/>
              </a:ext>
            </a:extLst>
          </p:cNvPr>
          <p:cNvSpPr/>
          <p:nvPr/>
        </p:nvSpPr>
        <p:spPr>
          <a:xfrm rot="8517928">
            <a:off x="6415088" y="1466850"/>
            <a:ext cx="1792287" cy="531813"/>
          </a:xfrm>
          <a:custGeom>
            <a:avLst/>
            <a:gdLst>
              <a:gd name="connsiteX0" fmla="*/ 0 w 1791730"/>
              <a:gd name="connsiteY0" fmla="*/ 0 h 531340"/>
              <a:gd name="connsiteX1" fmla="*/ 1186249 w 1791730"/>
              <a:gd name="connsiteY1" fmla="*/ 0 h 531340"/>
              <a:gd name="connsiteX2" fmla="*/ 1791730 w 1791730"/>
              <a:gd name="connsiteY2" fmla="*/ 531340 h 531340"/>
              <a:gd name="connsiteX3" fmla="*/ 0 w 1791730"/>
              <a:gd name="connsiteY3" fmla="*/ 0 h 531340"/>
            </a:gdLst>
            <a:ahLst/>
            <a:cxnLst>
              <a:cxn ang="0">
                <a:pos x="connsiteX0" y="connsiteY0"/>
              </a:cxn>
              <a:cxn ang="0">
                <a:pos x="connsiteX1" y="connsiteY1"/>
              </a:cxn>
              <a:cxn ang="0">
                <a:pos x="connsiteX2" y="connsiteY2"/>
              </a:cxn>
              <a:cxn ang="0">
                <a:pos x="connsiteX3" y="connsiteY3"/>
              </a:cxn>
            </a:cxnLst>
            <a:rect l="l" t="t" r="r" b="b"/>
            <a:pathLst>
              <a:path w="1791730" h="531340">
                <a:moveTo>
                  <a:pt x="0" y="0"/>
                </a:moveTo>
                <a:lnTo>
                  <a:pt x="1186249" y="0"/>
                </a:lnTo>
                <a:lnTo>
                  <a:pt x="1791730" y="531340"/>
                </a:lnTo>
                <a:lnTo>
                  <a:pt x="0" y="0"/>
                </a:ln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52" name="Freeform 51">
            <a:extLst>
              <a:ext uri="{FF2B5EF4-FFF2-40B4-BE49-F238E27FC236}">
                <a16:creationId xmlns:a16="http://schemas.microsoft.com/office/drawing/2014/main" id="{AEDA039A-5186-4622-A95D-77919746EB31}"/>
              </a:ext>
            </a:extLst>
          </p:cNvPr>
          <p:cNvSpPr/>
          <p:nvPr/>
        </p:nvSpPr>
        <p:spPr>
          <a:xfrm rot="9590455">
            <a:off x="6494463" y="1741488"/>
            <a:ext cx="1792287" cy="531812"/>
          </a:xfrm>
          <a:custGeom>
            <a:avLst/>
            <a:gdLst>
              <a:gd name="connsiteX0" fmla="*/ 0 w 1791730"/>
              <a:gd name="connsiteY0" fmla="*/ 0 h 531340"/>
              <a:gd name="connsiteX1" fmla="*/ 1186249 w 1791730"/>
              <a:gd name="connsiteY1" fmla="*/ 0 h 531340"/>
              <a:gd name="connsiteX2" fmla="*/ 1791730 w 1791730"/>
              <a:gd name="connsiteY2" fmla="*/ 531340 h 531340"/>
              <a:gd name="connsiteX3" fmla="*/ 0 w 1791730"/>
              <a:gd name="connsiteY3" fmla="*/ 0 h 531340"/>
            </a:gdLst>
            <a:ahLst/>
            <a:cxnLst>
              <a:cxn ang="0">
                <a:pos x="connsiteX0" y="connsiteY0"/>
              </a:cxn>
              <a:cxn ang="0">
                <a:pos x="connsiteX1" y="connsiteY1"/>
              </a:cxn>
              <a:cxn ang="0">
                <a:pos x="connsiteX2" y="connsiteY2"/>
              </a:cxn>
              <a:cxn ang="0">
                <a:pos x="connsiteX3" y="connsiteY3"/>
              </a:cxn>
            </a:cxnLst>
            <a:rect l="l" t="t" r="r" b="b"/>
            <a:pathLst>
              <a:path w="1791730" h="531340">
                <a:moveTo>
                  <a:pt x="0" y="0"/>
                </a:moveTo>
                <a:lnTo>
                  <a:pt x="1186249" y="0"/>
                </a:lnTo>
                <a:lnTo>
                  <a:pt x="1791730" y="531340"/>
                </a:lnTo>
                <a:lnTo>
                  <a:pt x="0" y="0"/>
                </a:ln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54" name="Freeform 53">
            <a:extLst>
              <a:ext uri="{FF2B5EF4-FFF2-40B4-BE49-F238E27FC236}">
                <a16:creationId xmlns:a16="http://schemas.microsoft.com/office/drawing/2014/main" id="{A8F70F66-AE40-4719-8562-3B040CFCBCD1}"/>
              </a:ext>
            </a:extLst>
          </p:cNvPr>
          <p:cNvSpPr/>
          <p:nvPr/>
        </p:nvSpPr>
        <p:spPr>
          <a:xfrm rot="10800000">
            <a:off x="6484938" y="2092325"/>
            <a:ext cx="1792287" cy="531813"/>
          </a:xfrm>
          <a:custGeom>
            <a:avLst/>
            <a:gdLst>
              <a:gd name="connsiteX0" fmla="*/ 0 w 1791730"/>
              <a:gd name="connsiteY0" fmla="*/ 0 h 531340"/>
              <a:gd name="connsiteX1" fmla="*/ 1186249 w 1791730"/>
              <a:gd name="connsiteY1" fmla="*/ 0 h 531340"/>
              <a:gd name="connsiteX2" fmla="*/ 1791730 w 1791730"/>
              <a:gd name="connsiteY2" fmla="*/ 531340 h 531340"/>
              <a:gd name="connsiteX3" fmla="*/ 0 w 1791730"/>
              <a:gd name="connsiteY3" fmla="*/ 0 h 531340"/>
            </a:gdLst>
            <a:ahLst/>
            <a:cxnLst>
              <a:cxn ang="0">
                <a:pos x="connsiteX0" y="connsiteY0"/>
              </a:cxn>
              <a:cxn ang="0">
                <a:pos x="connsiteX1" y="connsiteY1"/>
              </a:cxn>
              <a:cxn ang="0">
                <a:pos x="connsiteX2" y="connsiteY2"/>
              </a:cxn>
              <a:cxn ang="0">
                <a:pos x="connsiteX3" y="connsiteY3"/>
              </a:cxn>
            </a:cxnLst>
            <a:rect l="l" t="t" r="r" b="b"/>
            <a:pathLst>
              <a:path w="1791730" h="531340">
                <a:moveTo>
                  <a:pt x="0" y="0"/>
                </a:moveTo>
                <a:lnTo>
                  <a:pt x="1186249" y="0"/>
                </a:lnTo>
                <a:lnTo>
                  <a:pt x="1791730" y="531340"/>
                </a:lnTo>
                <a:lnTo>
                  <a:pt x="0" y="0"/>
                </a:ln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grpSp>
        <p:nvGrpSpPr>
          <p:cNvPr id="39" name="Group 38">
            <a:extLst>
              <a:ext uri="{FF2B5EF4-FFF2-40B4-BE49-F238E27FC236}">
                <a16:creationId xmlns:a16="http://schemas.microsoft.com/office/drawing/2014/main" id="{AE9C5E02-93F9-4E85-9BF0-97DB56E1B793}"/>
              </a:ext>
            </a:extLst>
          </p:cNvPr>
          <p:cNvGrpSpPr>
            <a:grpSpLocks/>
          </p:cNvGrpSpPr>
          <p:nvPr/>
        </p:nvGrpSpPr>
        <p:grpSpPr bwMode="auto">
          <a:xfrm>
            <a:off x="4652963" y="1501775"/>
            <a:ext cx="176212" cy="1101725"/>
            <a:chOff x="1981200" y="1039818"/>
            <a:chExt cx="152400" cy="1099098"/>
          </a:xfrm>
        </p:grpSpPr>
        <p:cxnSp>
          <p:nvCxnSpPr>
            <p:cNvPr id="40" name="Straight Connector 39">
              <a:extLst>
                <a:ext uri="{FF2B5EF4-FFF2-40B4-BE49-F238E27FC236}">
                  <a16:creationId xmlns:a16="http://schemas.microsoft.com/office/drawing/2014/main" id="{45F5A200-3345-480E-B413-E1981E0FC537}"/>
                </a:ext>
              </a:extLst>
            </p:cNvPr>
            <p:cNvCxnSpPr/>
            <p:nvPr/>
          </p:nvCxnSpPr>
          <p:spPr>
            <a:xfrm>
              <a:off x="1981200" y="1039818"/>
              <a:ext cx="0" cy="107534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C660163F-B6B9-4414-AB09-97ED415B542B}"/>
                </a:ext>
              </a:extLst>
            </p:cNvPr>
            <p:cNvSpPr/>
            <p:nvPr/>
          </p:nvSpPr>
          <p:spPr>
            <a:xfrm>
              <a:off x="1981200" y="1986879"/>
              <a:ext cx="152400" cy="152037"/>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
        <p:nvSpPr>
          <p:cNvPr id="42" name="TextBox 41">
            <a:extLst>
              <a:ext uri="{FF2B5EF4-FFF2-40B4-BE49-F238E27FC236}">
                <a16:creationId xmlns:a16="http://schemas.microsoft.com/office/drawing/2014/main" id="{487FAE2B-034A-442E-8D9D-9470264064F0}"/>
              </a:ext>
            </a:extLst>
          </p:cNvPr>
          <p:cNvSpPr txBox="1">
            <a:spLocks noChangeArrowheads="1"/>
          </p:cNvSpPr>
          <p:nvPr/>
        </p:nvSpPr>
        <p:spPr bwMode="auto">
          <a:xfrm>
            <a:off x="6865938" y="2895600"/>
            <a:ext cx="50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cs typeface="Arial" panose="020B0604020202020204" pitchFamily="34" charset="0"/>
              </a:rPr>
              <a:t>(B)</a:t>
            </a:r>
            <a:endParaRPr lang="vi-VN" altLang="en-US" b="1">
              <a:cs typeface="Arial" panose="020B0604020202020204" pitchFamily="34" charset="0"/>
            </a:endParaRPr>
          </a:p>
        </p:txBody>
      </p:sp>
      <p:grpSp>
        <p:nvGrpSpPr>
          <p:cNvPr id="43" name="Group 42">
            <a:extLst>
              <a:ext uri="{FF2B5EF4-FFF2-40B4-BE49-F238E27FC236}">
                <a16:creationId xmlns:a16="http://schemas.microsoft.com/office/drawing/2014/main" id="{7AE07ACF-2952-4E8D-B0BE-40D5315B5686}"/>
              </a:ext>
            </a:extLst>
          </p:cNvPr>
          <p:cNvGrpSpPr>
            <a:grpSpLocks/>
          </p:cNvGrpSpPr>
          <p:nvPr/>
        </p:nvGrpSpPr>
        <p:grpSpPr bwMode="auto">
          <a:xfrm>
            <a:off x="1252538" y="1517650"/>
            <a:ext cx="160337" cy="1101725"/>
            <a:chOff x="1981200" y="1039818"/>
            <a:chExt cx="152400" cy="1099098"/>
          </a:xfrm>
        </p:grpSpPr>
        <p:cxnSp>
          <p:nvCxnSpPr>
            <p:cNvPr id="44" name="Straight Connector 43">
              <a:extLst>
                <a:ext uri="{FF2B5EF4-FFF2-40B4-BE49-F238E27FC236}">
                  <a16:creationId xmlns:a16="http://schemas.microsoft.com/office/drawing/2014/main" id="{1160EF57-5FC0-4E23-A554-4E13E81D26C0}"/>
                </a:ext>
              </a:extLst>
            </p:cNvPr>
            <p:cNvCxnSpPr/>
            <p:nvPr/>
          </p:nvCxnSpPr>
          <p:spPr>
            <a:xfrm>
              <a:off x="1981200" y="1039818"/>
              <a:ext cx="0" cy="1075343"/>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2F18635A-8476-47A8-8EEF-7F3216B98020}"/>
                </a:ext>
              </a:extLst>
            </p:cNvPr>
            <p:cNvSpPr/>
            <p:nvPr/>
          </p:nvSpPr>
          <p:spPr>
            <a:xfrm>
              <a:off x="1981200" y="1986879"/>
              <a:ext cx="152400" cy="152037"/>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
        <p:nvSpPr>
          <p:cNvPr id="55" name="TextBox 54">
            <a:extLst>
              <a:ext uri="{FF2B5EF4-FFF2-40B4-BE49-F238E27FC236}">
                <a16:creationId xmlns:a16="http://schemas.microsoft.com/office/drawing/2014/main" id="{297A82F3-4BF1-4D5B-9488-509ECD49A3DD}"/>
              </a:ext>
            </a:extLst>
          </p:cNvPr>
          <p:cNvSpPr txBox="1">
            <a:spLocks noChangeArrowheads="1"/>
          </p:cNvSpPr>
          <p:nvPr/>
        </p:nvSpPr>
        <p:spPr bwMode="auto">
          <a:xfrm>
            <a:off x="8069263" y="2895600"/>
            <a:ext cx="50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cs typeface="Arial" panose="020B0604020202020204" pitchFamily="34" charset="0"/>
              </a:rPr>
              <a:t>(A)</a:t>
            </a:r>
            <a:endParaRPr lang="vi-VN" altLang="en-US" b="1">
              <a:cs typeface="Arial" panose="020B0604020202020204" pitchFamily="34" charset="0"/>
            </a:endParaRPr>
          </a:p>
        </p:txBody>
      </p:sp>
      <p:grpSp>
        <p:nvGrpSpPr>
          <p:cNvPr id="3" name="Group 2">
            <a:extLst>
              <a:ext uri="{FF2B5EF4-FFF2-40B4-BE49-F238E27FC236}">
                <a16:creationId xmlns:a16="http://schemas.microsoft.com/office/drawing/2014/main" id="{6B974CB9-5200-4AEB-9C53-083775CC3E4D}"/>
              </a:ext>
            </a:extLst>
          </p:cNvPr>
          <p:cNvGrpSpPr>
            <a:grpSpLocks/>
          </p:cNvGrpSpPr>
          <p:nvPr/>
        </p:nvGrpSpPr>
        <p:grpSpPr bwMode="auto">
          <a:xfrm>
            <a:off x="1277938" y="1530350"/>
            <a:ext cx="2062162" cy="755650"/>
            <a:chOff x="1696244" y="4702682"/>
            <a:chExt cx="2062856" cy="754980"/>
          </a:xfrm>
        </p:grpSpPr>
        <p:sp>
          <p:nvSpPr>
            <p:cNvPr id="56" name="Freeform 55">
              <a:extLst>
                <a:ext uri="{FF2B5EF4-FFF2-40B4-BE49-F238E27FC236}">
                  <a16:creationId xmlns:a16="http://schemas.microsoft.com/office/drawing/2014/main" id="{8ED189D9-4E2D-43B6-9B37-56D64A341237}"/>
                </a:ext>
              </a:extLst>
            </p:cNvPr>
            <p:cNvSpPr/>
            <p:nvPr/>
          </p:nvSpPr>
          <p:spPr>
            <a:xfrm>
              <a:off x="1696244" y="4702682"/>
              <a:ext cx="1792890" cy="529755"/>
            </a:xfrm>
            <a:custGeom>
              <a:avLst/>
              <a:gdLst>
                <a:gd name="connsiteX0" fmla="*/ 0 w 1791730"/>
                <a:gd name="connsiteY0" fmla="*/ 0 h 531340"/>
                <a:gd name="connsiteX1" fmla="*/ 1186249 w 1791730"/>
                <a:gd name="connsiteY1" fmla="*/ 0 h 531340"/>
                <a:gd name="connsiteX2" fmla="*/ 1791730 w 1791730"/>
                <a:gd name="connsiteY2" fmla="*/ 531340 h 531340"/>
                <a:gd name="connsiteX3" fmla="*/ 0 w 1791730"/>
                <a:gd name="connsiteY3" fmla="*/ 0 h 531340"/>
              </a:gdLst>
              <a:ahLst/>
              <a:cxnLst>
                <a:cxn ang="0">
                  <a:pos x="connsiteX0" y="connsiteY0"/>
                </a:cxn>
                <a:cxn ang="0">
                  <a:pos x="connsiteX1" y="connsiteY1"/>
                </a:cxn>
                <a:cxn ang="0">
                  <a:pos x="connsiteX2" y="connsiteY2"/>
                </a:cxn>
                <a:cxn ang="0">
                  <a:pos x="connsiteX3" y="connsiteY3"/>
                </a:cxn>
              </a:cxnLst>
              <a:rect l="l" t="t" r="r" b="b"/>
              <a:pathLst>
                <a:path w="1791730" h="531340">
                  <a:moveTo>
                    <a:pt x="0" y="0"/>
                  </a:moveTo>
                  <a:lnTo>
                    <a:pt x="1186249" y="0"/>
                  </a:lnTo>
                  <a:lnTo>
                    <a:pt x="1791730" y="531340"/>
                  </a:lnTo>
                  <a:lnTo>
                    <a:pt x="0" y="0"/>
                  </a:ln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4132" name="TextBox 56">
              <a:extLst>
                <a:ext uri="{FF2B5EF4-FFF2-40B4-BE49-F238E27FC236}">
                  <a16:creationId xmlns:a16="http://schemas.microsoft.com/office/drawing/2014/main" id="{33CAFC5E-8E3F-4EED-88DA-513653003885}"/>
                </a:ext>
              </a:extLst>
            </p:cNvPr>
            <p:cNvSpPr txBox="1">
              <a:spLocks noChangeArrowheads="1"/>
            </p:cNvSpPr>
            <p:nvPr/>
          </p:nvSpPr>
          <p:spPr bwMode="auto">
            <a:xfrm>
              <a:off x="3447508" y="5010770"/>
              <a:ext cx="311592" cy="446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M</a:t>
              </a:r>
              <a:endParaRPr lang="vi-VN" altLang="en-US" b="1">
                <a:solidFill>
                  <a:srgbClr val="FF0000"/>
                </a:solidFill>
                <a:cs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86"/>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87"/>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8"/>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barn(inVertical)">
                                      <p:cBhvr>
                                        <p:cTn id="22" dur="500"/>
                                        <p:tgtEl>
                                          <p:spTgt spid="3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1"/>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nodeType="click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fade">
                                      <p:cBhvr>
                                        <p:cTn id="45" dur="500"/>
                                        <p:tgtEl>
                                          <p:spTgt spid="3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5" presetClass="path" presetSubtype="0" accel="50000" decel="50000" fill="hold" nodeType="clickEffect">
                                  <p:stCondLst>
                                    <p:cond delay="0"/>
                                  </p:stCondLst>
                                  <p:childTnLst>
                                    <p:animMotion origin="layout" path="M -2.77778E-7 2.22222E-6 L -0.37292 -0.00347 " pathEditMode="relative" rAng="0" ptsTypes="AA">
                                      <p:cBhvr>
                                        <p:cTn id="49" dur="2000" fill="hold"/>
                                        <p:tgtEl>
                                          <p:spTgt spid="25"/>
                                        </p:tgtEl>
                                        <p:attrNameLst>
                                          <p:attrName>ppt_x</p:attrName>
                                          <p:attrName>ppt_y</p:attrName>
                                        </p:attrNameLst>
                                      </p:cBhvr>
                                      <p:rCtr x="-18646" y="-185"/>
                                    </p:animMotion>
                                  </p:childTnLst>
                                </p:cTn>
                              </p:par>
                              <p:par>
                                <p:cTn id="50" presetID="1" presetClass="entr" presetSubtype="0" fill="hold" grpId="0" nodeType="withEffect">
                                  <p:stCondLst>
                                    <p:cond delay="0"/>
                                  </p:stCondLst>
                                  <p:childTnLst>
                                    <p:set>
                                      <p:cBhvr>
                                        <p:cTn id="51" dur="1" fill="hold">
                                          <p:stCondLst>
                                            <p:cond delay="0"/>
                                          </p:stCondLst>
                                        </p:cTn>
                                        <p:tgtEl>
                                          <p:spTgt spid="2"/>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26"/>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7"/>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28"/>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6" presetClass="entr" presetSubtype="21" fill="hold" nodeType="click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barn(inVertical)">
                                      <p:cBhvr>
                                        <p:cTn id="62" dur="500"/>
                                        <p:tgtEl>
                                          <p:spTgt spid="43"/>
                                        </p:tgtEl>
                                      </p:cBhvr>
                                    </p:animEffect>
                                  </p:childTnLst>
                                </p:cTn>
                              </p:par>
                              <p:par>
                                <p:cTn id="63" presetID="1" presetClass="entr" presetSubtype="0" fill="hold" grpId="0" nodeType="withEffect">
                                  <p:stCondLst>
                                    <p:cond delay="0"/>
                                  </p:stCondLst>
                                  <p:childTnLst>
                                    <p:set>
                                      <p:cBhvr>
                                        <p:cTn id="64" dur="1" fill="hold">
                                          <p:stCondLst>
                                            <p:cond delay="0"/>
                                          </p:stCondLst>
                                        </p:cTn>
                                        <p:tgtEl>
                                          <p:spTgt spid="34"/>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6" presetClass="entr" presetSubtype="21" fill="hold" nodeType="clickEffect">
                                  <p:stCondLst>
                                    <p:cond delay="0"/>
                                  </p:stCondLst>
                                  <p:childTnLst>
                                    <p:set>
                                      <p:cBhvr>
                                        <p:cTn id="68" dur="1" fill="hold">
                                          <p:stCondLst>
                                            <p:cond delay="0"/>
                                          </p:stCondLst>
                                        </p:cTn>
                                        <p:tgtEl>
                                          <p:spTgt spid="3"/>
                                        </p:tgtEl>
                                        <p:attrNameLst>
                                          <p:attrName>style.visibility</p:attrName>
                                        </p:attrNameLst>
                                      </p:cBhvr>
                                      <p:to>
                                        <p:strVal val="visible"/>
                                      </p:to>
                                    </p:set>
                                    <p:animEffect transition="in" filter="barn(inVertical)">
                                      <p:cBhvr>
                                        <p:cTn id="69" dur="500"/>
                                        <p:tgtEl>
                                          <p:spTgt spid="3"/>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1" presetClass="entr" presetSubtype="0" fill="hold" nodeType="clickEffect">
                                  <p:stCondLst>
                                    <p:cond delay="500"/>
                                  </p:stCondLst>
                                  <p:childTnLst>
                                    <p:set>
                                      <p:cBhvr>
                                        <p:cTn id="73" dur="1" fill="hold">
                                          <p:stCondLst>
                                            <p:cond delay="0"/>
                                          </p:stCondLst>
                                        </p:cTn>
                                        <p:tgtEl>
                                          <p:spTgt spid="90"/>
                                        </p:tgtEl>
                                        <p:attrNameLst>
                                          <p:attrName>style.visibility</p:attrName>
                                        </p:attrNameLst>
                                      </p:cBhvr>
                                      <p:to>
                                        <p:strVal val="visible"/>
                                      </p:to>
                                    </p:set>
                                  </p:childTnLst>
                                </p:cTn>
                              </p:par>
                              <p:par>
                                <p:cTn id="74" presetID="10" presetClass="exit" presetSubtype="0" fill="hold" nodeType="withEffect">
                                  <p:stCondLst>
                                    <p:cond delay="500"/>
                                  </p:stCondLst>
                                  <p:childTnLst>
                                    <p:animEffect transition="out" filter="fade">
                                      <p:cBhvr>
                                        <p:cTn id="75" dur="500"/>
                                        <p:tgtEl>
                                          <p:spTgt spid="30"/>
                                        </p:tgtEl>
                                      </p:cBhvr>
                                    </p:animEffect>
                                    <p:set>
                                      <p:cBhvr>
                                        <p:cTn id="76" dur="1" fill="hold">
                                          <p:stCondLst>
                                            <p:cond delay="499"/>
                                          </p:stCondLst>
                                        </p:cTn>
                                        <p:tgtEl>
                                          <p:spTgt spid="30"/>
                                        </p:tgtEl>
                                        <p:attrNameLst>
                                          <p:attrName>style.visibility</p:attrName>
                                        </p:attrNameLst>
                                      </p:cBhvr>
                                      <p:to>
                                        <p:strVal val="hidden"/>
                                      </p:to>
                                    </p:set>
                                  </p:childTnLst>
                                </p:cTn>
                              </p:par>
                              <p:par>
                                <p:cTn id="77" presetID="9" presetClass="exit" presetSubtype="0" fill="hold" nodeType="withEffect">
                                  <p:stCondLst>
                                    <p:cond delay="500"/>
                                  </p:stCondLst>
                                  <p:childTnLst>
                                    <p:animEffect transition="out" filter="dissolve">
                                      <p:cBhvr>
                                        <p:cTn id="78" dur="500"/>
                                        <p:tgtEl>
                                          <p:spTgt spid="90"/>
                                        </p:tgtEl>
                                      </p:cBhvr>
                                    </p:animEffect>
                                    <p:set>
                                      <p:cBhvr>
                                        <p:cTn id="79" dur="1" fill="hold">
                                          <p:stCondLst>
                                            <p:cond delay="499"/>
                                          </p:stCondLst>
                                        </p:cTn>
                                        <p:tgtEl>
                                          <p:spTgt spid="90"/>
                                        </p:tgtEl>
                                        <p:attrNameLst>
                                          <p:attrName>style.visibility</p:attrName>
                                        </p:attrNameLst>
                                      </p:cBhvr>
                                      <p:to>
                                        <p:strVal val="hidden"/>
                                      </p:to>
                                    </p:set>
                                  </p:childTnLst>
                                </p:cTn>
                              </p:par>
                            </p:childTnLst>
                          </p:cTn>
                        </p:par>
                        <p:par>
                          <p:cTn id="80" fill="hold" nodeType="afterGroup">
                            <p:stCondLst>
                              <p:cond delay="1000"/>
                            </p:stCondLst>
                            <p:childTnLst>
                              <p:par>
                                <p:cTn id="81" presetID="1" presetClass="entr" presetSubtype="0" fill="hold" nodeType="afterEffect">
                                  <p:stCondLst>
                                    <p:cond delay="0"/>
                                  </p:stCondLst>
                                  <p:childTnLst>
                                    <p:set>
                                      <p:cBhvr>
                                        <p:cTn id="82" dur="1" fill="hold">
                                          <p:stCondLst>
                                            <p:cond delay="0"/>
                                          </p:stCondLst>
                                        </p:cTn>
                                        <p:tgtEl>
                                          <p:spTgt spid="77"/>
                                        </p:tgtEl>
                                        <p:attrNameLst>
                                          <p:attrName>style.visibility</p:attrName>
                                        </p:attrNameLst>
                                      </p:cBhvr>
                                      <p:to>
                                        <p:strVal val="visible"/>
                                      </p:to>
                                    </p:set>
                                  </p:childTnLst>
                                </p:cTn>
                              </p:par>
                              <p:par>
                                <p:cTn id="83" presetID="10" presetClass="exit" presetSubtype="0" fill="hold" nodeType="withEffect">
                                  <p:stCondLst>
                                    <p:cond delay="0"/>
                                  </p:stCondLst>
                                  <p:childTnLst>
                                    <p:animEffect transition="out" filter="fade">
                                      <p:cBhvr>
                                        <p:cTn id="84" dur="500"/>
                                        <p:tgtEl>
                                          <p:spTgt spid="77"/>
                                        </p:tgtEl>
                                      </p:cBhvr>
                                    </p:animEffect>
                                    <p:set>
                                      <p:cBhvr>
                                        <p:cTn id="85" dur="1" fill="hold">
                                          <p:stCondLst>
                                            <p:cond delay="499"/>
                                          </p:stCondLst>
                                        </p:cTn>
                                        <p:tgtEl>
                                          <p:spTgt spid="77"/>
                                        </p:tgtEl>
                                        <p:attrNameLst>
                                          <p:attrName>style.visibility</p:attrName>
                                        </p:attrNameLst>
                                      </p:cBhvr>
                                      <p:to>
                                        <p:strVal val="hidden"/>
                                      </p:to>
                                    </p:set>
                                  </p:childTnLst>
                                </p:cTn>
                              </p:par>
                            </p:childTnLst>
                          </p:cTn>
                        </p:par>
                        <p:par>
                          <p:cTn id="86" fill="hold" nodeType="afterGroup">
                            <p:stCondLst>
                              <p:cond delay="1500"/>
                            </p:stCondLst>
                            <p:childTnLst>
                              <p:par>
                                <p:cTn id="87" presetID="1" presetClass="entr" presetSubtype="0" fill="hold" nodeType="afterEffect">
                                  <p:stCondLst>
                                    <p:cond delay="0"/>
                                  </p:stCondLst>
                                  <p:childTnLst>
                                    <p:set>
                                      <p:cBhvr>
                                        <p:cTn id="88" dur="1" fill="hold">
                                          <p:stCondLst>
                                            <p:cond delay="0"/>
                                          </p:stCondLst>
                                        </p:cTn>
                                        <p:tgtEl>
                                          <p:spTgt spid="47"/>
                                        </p:tgtEl>
                                        <p:attrNameLst>
                                          <p:attrName>style.visibility</p:attrName>
                                        </p:attrNameLst>
                                      </p:cBhvr>
                                      <p:to>
                                        <p:strVal val="visible"/>
                                      </p:to>
                                    </p:set>
                                  </p:childTnLst>
                                </p:cTn>
                              </p:par>
                              <p:par>
                                <p:cTn id="89" presetID="10" presetClass="exit" presetSubtype="0" fill="hold" nodeType="withEffect">
                                  <p:stCondLst>
                                    <p:cond delay="0"/>
                                  </p:stCondLst>
                                  <p:childTnLst>
                                    <p:animEffect transition="out" filter="fade">
                                      <p:cBhvr>
                                        <p:cTn id="90" dur="500"/>
                                        <p:tgtEl>
                                          <p:spTgt spid="47"/>
                                        </p:tgtEl>
                                      </p:cBhvr>
                                    </p:animEffect>
                                    <p:set>
                                      <p:cBhvr>
                                        <p:cTn id="91" dur="1" fill="hold">
                                          <p:stCondLst>
                                            <p:cond delay="499"/>
                                          </p:stCondLst>
                                        </p:cTn>
                                        <p:tgtEl>
                                          <p:spTgt spid="47"/>
                                        </p:tgtEl>
                                        <p:attrNameLst>
                                          <p:attrName>style.visibility</p:attrName>
                                        </p:attrNameLst>
                                      </p:cBhvr>
                                      <p:to>
                                        <p:strVal val="hidden"/>
                                      </p:to>
                                    </p:set>
                                  </p:childTnLst>
                                </p:cTn>
                              </p:par>
                            </p:childTnLst>
                          </p:cTn>
                        </p:par>
                        <p:par>
                          <p:cTn id="92" fill="hold" nodeType="afterGroup">
                            <p:stCondLst>
                              <p:cond delay="2000"/>
                            </p:stCondLst>
                            <p:childTnLst>
                              <p:par>
                                <p:cTn id="93" presetID="1" presetClass="entr" presetSubtype="0" fill="hold" nodeType="afterEffect">
                                  <p:stCondLst>
                                    <p:cond delay="0"/>
                                  </p:stCondLst>
                                  <p:childTnLst>
                                    <p:set>
                                      <p:cBhvr>
                                        <p:cTn id="94" dur="1" fill="hold">
                                          <p:stCondLst>
                                            <p:cond delay="0"/>
                                          </p:stCondLst>
                                        </p:cTn>
                                        <p:tgtEl>
                                          <p:spTgt spid="48"/>
                                        </p:tgtEl>
                                        <p:attrNameLst>
                                          <p:attrName>style.visibility</p:attrName>
                                        </p:attrNameLst>
                                      </p:cBhvr>
                                      <p:to>
                                        <p:strVal val="visible"/>
                                      </p:to>
                                    </p:set>
                                  </p:childTnLst>
                                </p:cTn>
                              </p:par>
                              <p:par>
                                <p:cTn id="95" presetID="10" presetClass="exit" presetSubtype="0" fill="hold" nodeType="withEffect">
                                  <p:stCondLst>
                                    <p:cond delay="0"/>
                                  </p:stCondLst>
                                  <p:childTnLst>
                                    <p:animEffect transition="out" filter="fade">
                                      <p:cBhvr>
                                        <p:cTn id="96" dur="500"/>
                                        <p:tgtEl>
                                          <p:spTgt spid="48"/>
                                        </p:tgtEl>
                                      </p:cBhvr>
                                    </p:animEffect>
                                    <p:set>
                                      <p:cBhvr>
                                        <p:cTn id="97" dur="1" fill="hold">
                                          <p:stCondLst>
                                            <p:cond delay="499"/>
                                          </p:stCondLst>
                                        </p:cTn>
                                        <p:tgtEl>
                                          <p:spTgt spid="48"/>
                                        </p:tgtEl>
                                        <p:attrNameLst>
                                          <p:attrName>style.visibility</p:attrName>
                                        </p:attrNameLst>
                                      </p:cBhvr>
                                      <p:to>
                                        <p:strVal val="hidden"/>
                                      </p:to>
                                    </p:set>
                                  </p:childTnLst>
                                </p:cTn>
                              </p:par>
                            </p:childTnLst>
                          </p:cTn>
                        </p:par>
                        <p:par>
                          <p:cTn id="98" fill="hold" nodeType="afterGroup">
                            <p:stCondLst>
                              <p:cond delay="2500"/>
                            </p:stCondLst>
                            <p:childTnLst>
                              <p:par>
                                <p:cTn id="99" presetID="1" presetClass="entr" presetSubtype="0" fill="hold" nodeType="afterEffect">
                                  <p:stCondLst>
                                    <p:cond delay="0"/>
                                  </p:stCondLst>
                                  <p:childTnLst>
                                    <p:set>
                                      <p:cBhvr>
                                        <p:cTn id="100" dur="1" fill="hold">
                                          <p:stCondLst>
                                            <p:cond delay="0"/>
                                          </p:stCondLst>
                                        </p:cTn>
                                        <p:tgtEl>
                                          <p:spTgt spid="49"/>
                                        </p:tgtEl>
                                        <p:attrNameLst>
                                          <p:attrName>style.visibility</p:attrName>
                                        </p:attrNameLst>
                                      </p:cBhvr>
                                      <p:to>
                                        <p:strVal val="visible"/>
                                      </p:to>
                                    </p:set>
                                  </p:childTnLst>
                                </p:cTn>
                              </p:par>
                              <p:par>
                                <p:cTn id="101" presetID="10" presetClass="exit" presetSubtype="0" fill="hold" nodeType="withEffect">
                                  <p:stCondLst>
                                    <p:cond delay="0"/>
                                  </p:stCondLst>
                                  <p:childTnLst>
                                    <p:animEffect transition="out" filter="fade">
                                      <p:cBhvr>
                                        <p:cTn id="102" dur="500"/>
                                        <p:tgtEl>
                                          <p:spTgt spid="49"/>
                                        </p:tgtEl>
                                      </p:cBhvr>
                                    </p:animEffect>
                                    <p:set>
                                      <p:cBhvr>
                                        <p:cTn id="103" dur="1" fill="hold">
                                          <p:stCondLst>
                                            <p:cond delay="499"/>
                                          </p:stCondLst>
                                        </p:cTn>
                                        <p:tgtEl>
                                          <p:spTgt spid="49"/>
                                        </p:tgtEl>
                                        <p:attrNameLst>
                                          <p:attrName>style.visibility</p:attrName>
                                        </p:attrNameLst>
                                      </p:cBhvr>
                                      <p:to>
                                        <p:strVal val="hidden"/>
                                      </p:to>
                                    </p:set>
                                  </p:childTnLst>
                                </p:cTn>
                              </p:par>
                            </p:childTnLst>
                          </p:cTn>
                        </p:par>
                        <p:par>
                          <p:cTn id="104" fill="hold" nodeType="afterGroup">
                            <p:stCondLst>
                              <p:cond delay="3000"/>
                            </p:stCondLst>
                            <p:childTnLst>
                              <p:par>
                                <p:cTn id="105" presetID="1" presetClass="entr" presetSubtype="0" fill="hold" nodeType="afterEffect">
                                  <p:stCondLst>
                                    <p:cond delay="0"/>
                                  </p:stCondLst>
                                  <p:childTnLst>
                                    <p:set>
                                      <p:cBhvr>
                                        <p:cTn id="106" dur="1" fill="hold">
                                          <p:stCondLst>
                                            <p:cond delay="0"/>
                                          </p:stCondLst>
                                        </p:cTn>
                                        <p:tgtEl>
                                          <p:spTgt spid="50"/>
                                        </p:tgtEl>
                                        <p:attrNameLst>
                                          <p:attrName>style.visibility</p:attrName>
                                        </p:attrNameLst>
                                      </p:cBhvr>
                                      <p:to>
                                        <p:strVal val="visible"/>
                                      </p:to>
                                    </p:set>
                                  </p:childTnLst>
                                </p:cTn>
                              </p:par>
                              <p:par>
                                <p:cTn id="107" presetID="10" presetClass="exit" presetSubtype="0" fill="hold" nodeType="withEffect">
                                  <p:stCondLst>
                                    <p:cond delay="0"/>
                                  </p:stCondLst>
                                  <p:childTnLst>
                                    <p:animEffect transition="out" filter="fade">
                                      <p:cBhvr>
                                        <p:cTn id="108" dur="500"/>
                                        <p:tgtEl>
                                          <p:spTgt spid="50"/>
                                        </p:tgtEl>
                                      </p:cBhvr>
                                    </p:animEffect>
                                    <p:set>
                                      <p:cBhvr>
                                        <p:cTn id="109" dur="1" fill="hold">
                                          <p:stCondLst>
                                            <p:cond delay="499"/>
                                          </p:stCondLst>
                                        </p:cTn>
                                        <p:tgtEl>
                                          <p:spTgt spid="50"/>
                                        </p:tgtEl>
                                        <p:attrNameLst>
                                          <p:attrName>style.visibility</p:attrName>
                                        </p:attrNameLst>
                                      </p:cBhvr>
                                      <p:to>
                                        <p:strVal val="hidden"/>
                                      </p:to>
                                    </p:set>
                                  </p:childTnLst>
                                </p:cTn>
                              </p:par>
                            </p:childTnLst>
                          </p:cTn>
                        </p:par>
                        <p:par>
                          <p:cTn id="110" fill="hold" nodeType="afterGroup">
                            <p:stCondLst>
                              <p:cond delay="3500"/>
                            </p:stCondLst>
                            <p:childTnLst>
                              <p:par>
                                <p:cTn id="111" presetID="1" presetClass="entr" presetSubtype="0" fill="hold" nodeType="afterEffect">
                                  <p:stCondLst>
                                    <p:cond delay="0"/>
                                  </p:stCondLst>
                                  <p:childTnLst>
                                    <p:set>
                                      <p:cBhvr>
                                        <p:cTn id="112" dur="1" fill="hold">
                                          <p:stCondLst>
                                            <p:cond delay="0"/>
                                          </p:stCondLst>
                                        </p:cTn>
                                        <p:tgtEl>
                                          <p:spTgt spid="51"/>
                                        </p:tgtEl>
                                        <p:attrNameLst>
                                          <p:attrName>style.visibility</p:attrName>
                                        </p:attrNameLst>
                                      </p:cBhvr>
                                      <p:to>
                                        <p:strVal val="visible"/>
                                      </p:to>
                                    </p:set>
                                  </p:childTnLst>
                                </p:cTn>
                              </p:par>
                              <p:par>
                                <p:cTn id="113" presetID="10" presetClass="exit" presetSubtype="0" fill="hold" nodeType="withEffect">
                                  <p:stCondLst>
                                    <p:cond delay="0"/>
                                  </p:stCondLst>
                                  <p:childTnLst>
                                    <p:animEffect transition="out" filter="fade">
                                      <p:cBhvr>
                                        <p:cTn id="114" dur="500"/>
                                        <p:tgtEl>
                                          <p:spTgt spid="51"/>
                                        </p:tgtEl>
                                      </p:cBhvr>
                                    </p:animEffect>
                                    <p:set>
                                      <p:cBhvr>
                                        <p:cTn id="115" dur="1" fill="hold">
                                          <p:stCondLst>
                                            <p:cond delay="499"/>
                                          </p:stCondLst>
                                        </p:cTn>
                                        <p:tgtEl>
                                          <p:spTgt spid="51"/>
                                        </p:tgtEl>
                                        <p:attrNameLst>
                                          <p:attrName>style.visibility</p:attrName>
                                        </p:attrNameLst>
                                      </p:cBhvr>
                                      <p:to>
                                        <p:strVal val="hidden"/>
                                      </p:to>
                                    </p:set>
                                  </p:childTnLst>
                                </p:cTn>
                              </p:par>
                            </p:childTnLst>
                          </p:cTn>
                        </p:par>
                        <p:par>
                          <p:cTn id="116" fill="hold" nodeType="afterGroup">
                            <p:stCondLst>
                              <p:cond delay="4000"/>
                            </p:stCondLst>
                            <p:childTnLst>
                              <p:par>
                                <p:cTn id="117" presetID="1" presetClass="entr" presetSubtype="0" fill="hold" nodeType="afterEffect">
                                  <p:stCondLst>
                                    <p:cond delay="0"/>
                                  </p:stCondLst>
                                  <p:childTnLst>
                                    <p:set>
                                      <p:cBhvr>
                                        <p:cTn id="118" dur="1" fill="hold">
                                          <p:stCondLst>
                                            <p:cond delay="0"/>
                                          </p:stCondLst>
                                        </p:cTn>
                                        <p:tgtEl>
                                          <p:spTgt spid="52"/>
                                        </p:tgtEl>
                                        <p:attrNameLst>
                                          <p:attrName>style.visibility</p:attrName>
                                        </p:attrNameLst>
                                      </p:cBhvr>
                                      <p:to>
                                        <p:strVal val="visible"/>
                                      </p:to>
                                    </p:set>
                                  </p:childTnLst>
                                </p:cTn>
                              </p:par>
                              <p:par>
                                <p:cTn id="119" presetID="10" presetClass="exit" presetSubtype="0" fill="hold" nodeType="withEffect">
                                  <p:stCondLst>
                                    <p:cond delay="0"/>
                                  </p:stCondLst>
                                  <p:childTnLst>
                                    <p:animEffect transition="out" filter="fade">
                                      <p:cBhvr>
                                        <p:cTn id="120" dur="500"/>
                                        <p:tgtEl>
                                          <p:spTgt spid="52"/>
                                        </p:tgtEl>
                                      </p:cBhvr>
                                    </p:animEffect>
                                    <p:set>
                                      <p:cBhvr>
                                        <p:cTn id="121" dur="1" fill="hold">
                                          <p:stCondLst>
                                            <p:cond delay="499"/>
                                          </p:stCondLst>
                                        </p:cTn>
                                        <p:tgtEl>
                                          <p:spTgt spid="52"/>
                                        </p:tgtEl>
                                        <p:attrNameLst>
                                          <p:attrName>style.visibility</p:attrName>
                                        </p:attrNameLst>
                                      </p:cBhvr>
                                      <p:to>
                                        <p:strVal val="hidden"/>
                                      </p:to>
                                    </p:set>
                                  </p:childTnLst>
                                </p:cTn>
                              </p:par>
                            </p:childTnLst>
                          </p:cTn>
                        </p:par>
                        <p:par>
                          <p:cTn id="122" fill="hold" nodeType="afterGroup">
                            <p:stCondLst>
                              <p:cond delay="4500"/>
                            </p:stCondLst>
                            <p:childTnLst>
                              <p:par>
                                <p:cTn id="123" presetID="1" presetClass="entr" presetSubtype="0" fill="hold" nodeType="afterEffect">
                                  <p:stCondLst>
                                    <p:cond delay="0"/>
                                  </p:stCondLst>
                                  <p:childTnLst>
                                    <p:set>
                                      <p:cBhvr>
                                        <p:cTn id="124" dur="1" fill="hold">
                                          <p:stCondLst>
                                            <p:cond delay="0"/>
                                          </p:stCondLst>
                                        </p:cTn>
                                        <p:tgtEl>
                                          <p:spTgt spid="54"/>
                                        </p:tgtEl>
                                        <p:attrNameLst>
                                          <p:attrName>style.visibility</p:attrName>
                                        </p:attrNameLst>
                                      </p:cBhvr>
                                      <p:to>
                                        <p:strVal val="visible"/>
                                      </p:to>
                                    </p:set>
                                  </p:childTnLst>
                                </p:cTn>
                              </p:par>
                            </p:childTnLst>
                          </p:cTn>
                        </p:par>
                        <p:par>
                          <p:cTn id="125" fill="hold" nodeType="afterGroup">
                            <p:stCondLst>
                              <p:cond delay="4500"/>
                            </p:stCondLst>
                            <p:childTnLst>
                              <p:par>
                                <p:cTn id="126" presetID="1" presetClass="entr" presetSubtype="0" fill="hold" grpId="0" nodeType="afterEffect">
                                  <p:stCondLst>
                                    <p:cond delay="0"/>
                                  </p:stCondLst>
                                  <p:childTnLst>
                                    <p:set>
                                      <p:cBhvr>
                                        <p:cTn id="127" dur="1" fill="hold">
                                          <p:stCondLst>
                                            <p:cond delay="0"/>
                                          </p:stCondLst>
                                        </p:cTn>
                                        <p:tgtEl>
                                          <p:spTgt spid="46"/>
                                        </p:tgtEl>
                                        <p:attrNameLst>
                                          <p:attrName>style.visibility</p:attrName>
                                        </p:attrNameLst>
                                      </p:cBhvr>
                                      <p:to>
                                        <p:strVal val="visible"/>
                                      </p:to>
                                    </p:se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42"/>
                                        </p:tgtEl>
                                        <p:attrNameLst>
                                          <p:attrName>style.visibility</p:attrName>
                                        </p:attrNameLst>
                                      </p:cBhvr>
                                      <p:to>
                                        <p:strVal val="visible"/>
                                      </p:to>
                                    </p:se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10" presetClass="exit" presetSubtype="0" fill="hold" grpId="1" nodeType="clickEffect">
                                  <p:stCondLst>
                                    <p:cond delay="0"/>
                                  </p:stCondLst>
                                  <p:childTnLst>
                                    <p:animEffect transition="out" filter="fade">
                                      <p:cBhvr>
                                        <p:cTn id="135" dur="500"/>
                                        <p:tgtEl>
                                          <p:spTgt spid="86"/>
                                        </p:tgtEl>
                                      </p:cBhvr>
                                    </p:animEffect>
                                    <p:set>
                                      <p:cBhvr>
                                        <p:cTn id="136" dur="1" fill="hold">
                                          <p:stCondLst>
                                            <p:cond delay="499"/>
                                          </p:stCondLst>
                                        </p:cTn>
                                        <p:tgtEl>
                                          <p:spTgt spid="86"/>
                                        </p:tgtEl>
                                        <p:attrNameLst>
                                          <p:attrName>style.visibility</p:attrName>
                                        </p:attrNameLst>
                                      </p:cBhvr>
                                      <p:to>
                                        <p:strVal val="hidden"/>
                                      </p:to>
                                    </p:se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38" grpId="0"/>
      <p:bldP spid="86" grpId="0"/>
      <p:bldP spid="86" grpId="1"/>
      <p:bldP spid="87" grpId="0"/>
      <p:bldP spid="88" grpId="0"/>
      <p:bldP spid="89" grpId="0"/>
      <p:bldP spid="91" grpId="0"/>
      <p:bldP spid="2" grpId="0"/>
      <p:bldP spid="26" grpId="0"/>
      <p:bldP spid="27" grpId="0"/>
      <p:bldP spid="28" grpId="0"/>
      <p:bldP spid="34" grpId="0"/>
      <p:bldP spid="46" grpId="0"/>
      <p:bldP spid="42"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Line 54">
            <a:extLst>
              <a:ext uri="{FF2B5EF4-FFF2-40B4-BE49-F238E27FC236}">
                <a16:creationId xmlns:a16="http://schemas.microsoft.com/office/drawing/2014/main" id="{B973FF5C-12E8-4ABC-AA78-DF9940AB0D71}"/>
              </a:ext>
            </a:extLst>
          </p:cNvPr>
          <p:cNvSpPr>
            <a:spLocks noChangeShapeType="1"/>
          </p:cNvSpPr>
          <p:nvPr/>
        </p:nvSpPr>
        <p:spPr bwMode="auto">
          <a:xfrm>
            <a:off x="6049963" y="3816350"/>
            <a:ext cx="0" cy="1447800"/>
          </a:xfrm>
          <a:prstGeom prst="line">
            <a:avLst/>
          </a:prstGeom>
          <a:noFill/>
          <a:ln w="1905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fontAlgn="auto" hangingPunct="1">
              <a:spcBef>
                <a:spcPts val="0"/>
              </a:spcBef>
              <a:spcAft>
                <a:spcPts val="0"/>
              </a:spcAft>
              <a:defRPr/>
            </a:pPr>
            <a:endParaRPr lang="vi-VN" kern="0">
              <a:solidFill>
                <a:sysClr val="windowText" lastClr="000000"/>
              </a:solidFill>
              <a:latin typeface="Calibri" pitchFamily="34" charset="0"/>
              <a:cs typeface="Arial" charset="0"/>
            </a:endParaRPr>
          </a:p>
        </p:txBody>
      </p:sp>
      <p:sp>
        <p:nvSpPr>
          <p:cNvPr id="25" name="Freeform 24">
            <a:extLst>
              <a:ext uri="{FF2B5EF4-FFF2-40B4-BE49-F238E27FC236}">
                <a16:creationId xmlns:a16="http://schemas.microsoft.com/office/drawing/2014/main" id="{7BE6CCFC-1481-4F43-BA50-E91037EDB7CC}"/>
              </a:ext>
            </a:extLst>
          </p:cNvPr>
          <p:cNvSpPr/>
          <p:nvPr/>
        </p:nvSpPr>
        <p:spPr>
          <a:xfrm>
            <a:off x="1049338" y="449263"/>
            <a:ext cx="2841625" cy="1074737"/>
          </a:xfrm>
          <a:custGeom>
            <a:avLst/>
            <a:gdLst>
              <a:gd name="connsiteX0" fmla="*/ 0 w 2842054"/>
              <a:gd name="connsiteY0" fmla="*/ 1062681 h 1075037"/>
              <a:gd name="connsiteX1" fmla="*/ 420129 w 2842054"/>
              <a:gd name="connsiteY1" fmla="*/ 0 h 1075037"/>
              <a:gd name="connsiteX2" fmla="*/ 1594021 w 2842054"/>
              <a:gd name="connsiteY2" fmla="*/ 0 h 1075037"/>
              <a:gd name="connsiteX3" fmla="*/ 2842054 w 2842054"/>
              <a:gd name="connsiteY3" fmla="*/ 1075037 h 1075037"/>
              <a:gd name="connsiteX4" fmla="*/ 0 w 2842054"/>
              <a:gd name="connsiteY4" fmla="*/ 1062681 h 1075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2054" h="1075037">
                <a:moveTo>
                  <a:pt x="0" y="1062681"/>
                </a:moveTo>
                <a:lnTo>
                  <a:pt x="420129" y="0"/>
                </a:lnTo>
                <a:lnTo>
                  <a:pt x="1594021" y="0"/>
                </a:lnTo>
                <a:lnTo>
                  <a:pt x="2842054" y="1075037"/>
                </a:lnTo>
                <a:lnTo>
                  <a:pt x="0" y="1062681"/>
                </a:lnTo>
                <a:close/>
              </a:path>
            </a:pathLst>
          </a:custGeom>
          <a:solidFill>
            <a:srgbClr val="0000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75" name="Oval 74">
            <a:extLst>
              <a:ext uri="{FF2B5EF4-FFF2-40B4-BE49-F238E27FC236}">
                <a16:creationId xmlns:a16="http://schemas.microsoft.com/office/drawing/2014/main" id="{D801567D-0387-4A10-B2E7-9AED27C98225}"/>
              </a:ext>
            </a:extLst>
          </p:cNvPr>
          <p:cNvSpPr/>
          <p:nvPr/>
        </p:nvSpPr>
        <p:spPr>
          <a:xfrm>
            <a:off x="6648450" y="974725"/>
            <a:ext cx="46038" cy="4603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b="1">
              <a:solidFill>
                <a:srgbClr val="FF0000"/>
              </a:solidFill>
              <a:cs typeface="Arial" charset="0"/>
            </a:endParaRPr>
          </a:p>
        </p:txBody>
      </p:sp>
      <p:cxnSp>
        <p:nvCxnSpPr>
          <p:cNvPr id="29" name="Straight Connector 28">
            <a:extLst>
              <a:ext uri="{FF2B5EF4-FFF2-40B4-BE49-F238E27FC236}">
                <a16:creationId xmlns:a16="http://schemas.microsoft.com/office/drawing/2014/main" id="{26FEAB74-458A-44F0-BAE5-32466C7B943E}"/>
              </a:ext>
            </a:extLst>
          </p:cNvPr>
          <p:cNvCxnSpPr/>
          <p:nvPr/>
        </p:nvCxnSpPr>
        <p:spPr>
          <a:xfrm>
            <a:off x="4868863" y="468313"/>
            <a:ext cx="1812925" cy="5159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Freeform 32">
            <a:extLst>
              <a:ext uri="{FF2B5EF4-FFF2-40B4-BE49-F238E27FC236}">
                <a16:creationId xmlns:a16="http://schemas.microsoft.com/office/drawing/2014/main" id="{429D7EFD-7EDA-4992-9379-0209930399A3}"/>
              </a:ext>
            </a:extLst>
          </p:cNvPr>
          <p:cNvSpPr/>
          <p:nvPr/>
        </p:nvSpPr>
        <p:spPr>
          <a:xfrm>
            <a:off x="4424363" y="442913"/>
            <a:ext cx="2879725" cy="1093787"/>
          </a:xfrm>
          <a:custGeom>
            <a:avLst/>
            <a:gdLst>
              <a:gd name="connsiteX0" fmla="*/ 0 w 2879125"/>
              <a:gd name="connsiteY0" fmla="*/ 1075038 h 1087395"/>
              <a:gd name="connsiteX1" fmla="*/ 420130 w 2879125"/>
              <a:gd name="connsiteY1" fmla="*/ 0 h 1087395"/>
              <a:gd name="connsiteX2" fmla="*/ 2236573 w 2879125"/>
              <a:gd name="connsiteY2" fmla="*/ 531341 h 1087395"/>
              <a:gd name="connsiteX3" fmla="*/ 2879125 w 2879125"/>
              <a:gd name="connsiteY3" fmla="*/ 1087395 h 1087395"/>
              <a:gd name="connsiteX4" fmla="*/ 0 w 2879125"/>
              <a:gd name="connsiteY4" fmla="*/ 1075038 h 10873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9125" h="1087395">
                <a:moveTo>
                  <a:pt x="0" y="1075038"/>
                </a:moveTo>
                <a:lnTo>
                  <a:pt x="420130" y="0"/>
                </a:lnTo>
                <a:lnTo>
                  <a:pt x="2236573" y="531341"/>
                </a:lnTo>
                <a:lnTo>
                  <a:pt x="2879125" y="1087395"/>
                </a:lnTo>
                <a:lnTo>
                  <a:pt x="0" y="1075038"/>
                </a:lnTo>
                <a:close/>
              </a:path>
            </a:pathLst>
          </a:custGeom>
          <a:solidFill>
            <a:srgbClr val="0000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5127" name="TextBox 37">
            <a:extLst>
              <a:ext uri="{FF2B5EF4-FFF2-40B4-BE49-F238E27FC236}">
                <a16:creationId xmlns:a16="http://schemas.microsoft.com/office/drawing/2014/main" id="{D60EDCDC-45E9-41D1-80DD-713932AF3897}"/>
              </a:ext>
            </a:extLst>
          </p:cNvPr>
          <p:cNvSpPr txBox="1">
            <a:spLocks noChangeArrowheads="1"/>
          </p:cNvSpPr>
          <p:nvPr/>
        </p:nvSpPr>
        <p:spPr bwMode="auto">
          <a:xfrm>
            <a:off x="4621213" y="96838"/>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A</a:t>
            </a:r>
            <a:endParaRPr lang="vi-VN" altLang="en-US" b="1">
              <a:solidFill>
                <a:srgbClr val="FF0000"/>
              </a:solidFill>
              <a:cs typeface="Arial" panose="020B0604020202020204" pitchFamily="34" charset="0"/>
            </a:endParaRPr>
          </a:p>
        </p:txBody>
      </p:sp>
      <p:sp>
        <p:nvSpPr>
          <p:cNvPr id="86" name="TextBox 85">
            <a:extLst>
              <a:ext uri="{FF2B5EF4-FFF2-40B4-BE49-F238E27FC236}">
                <a16:creationId xmlns:a16="http://schemas.microsoft.com/office/drawing/2014/main" id="{5F6A7B2A-66B0-4265-833F-8C6FE2815D94}"/>
              </a:ext>
            </a:extLst>
          </p:cNvPr>
          <p:cNvSpPr txBox="1">
            <a:spLocks noChangeArrowheads="1"/>
          </p:cNvSpPr>
          <p:nvPr/>
        </p:nvSpPr>
        <p:spPr bwMode="auto">
          <a:xfrm>
            <a:off x="5935663" y="76200"/>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B</a:t>
            </a:r>
            <a:endParaRPr lang="vi-VN" altLang="en-US" b="1">
              <a:solidFill>
                <a:srgbClr val="FF0000"/>
              </a:solidFill>
              <a:cs typeface="Arial" panose="020B0604020202020204" pitchFamily="34" charset="0"/>
            </a:endParaRPr>
          </a:p>
        </p:txBody>
      </p:sp>
      <p:sp>
        <p:nvSpPr>
          <p:cNvPr id="5129" name="TextBox 86">
            <a:extLst>
              <a:ext uri="{FF2B5EF4-FFF2-40B4-BE49-F238E27FC236}">
                <a16:creationId xmlns:a16="http://schemas.microsoft.com/office/drawing/2014/main" id="{9F6C06F2-C00F-4AD8-82DD-918AE8335F81}"/>
              </a:ext>
            </a:extLst>
          </p:cNvPr>
          <p:cNvSpPr txBox="1">
            <a:spLocks noChangeArrowheads="1"/>
          </p:cNvSpPr>
          <p:nvPr/>
        </p:nvSpPr>
        <p:spPr bwMode="auto">
          <a:xfrm>
            <a:off x="7134225" y="1536700"/>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C</a:t>
            </a:r>
            <a:endParaRPr lang="vi-VN" altLang="en-US" b="1">
              <a:solidFill>
                <a:srgbClr val="FF0000"/>
              </a:solidFill>
              <a:cs typeface="Arial" panose="020B0604020202020204" pitchFamily="34" charset="0"/>
            </a:endParaRPr>
          </a:p>
        </p:txBody>
      </p:sp>
      <p:sp>
        <p:nvSpPr>
          <p:cNvPr id="5130" name="TextBox 87">
            <a:extLst>
              <a:ext uri="{FF2B5EF4-FFF2-40B4-BE49-F238E27FC236}">
                <a16:creationId xmlns:a16="http://schemas.microsoft.com/office/drawing/2014/main" id="{A9764A06-74DD-41F1-988E-0F1800823481}"/>
              </a:ext>
            </a:extLst>
          </p:cNvPr>
          <p:cNvSpPr txBox="1">
            <a:spLocks noChangeArrowheads="1"/>
          </p:cNvSpPr>
          <p:nvPr/>
        </p:nvSpPr>
        <p:spPr bwMode="auto">
          <a:xfrm>
            <a:off x="4254500" y="1536700"/>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D</a:t>
            </a:r>
            <a:endParaRPr lang="vi-VN" altLang="en-US" b="1">
              <a:solidFill>
                <a:srgbClr val="FF0000"/>
              </a:solidFill>
              <a:cs typeface="Arial" panose="020B0604020202020204" pitchFamily="34" charset="0"/>
            </a:endParaRPr>
          </a:p>
        </p:txBody>
      </p:sp>
      <p:sp>
        <p:nvSpPr>
          <p:cNvPr id="5131" name="TextBox 88">
            <a:extLst>
              <a:ext uri="{FF2B5EF4-FFF2-40B4-BE49-F238E27FC236}">
                <a16:creationId xmlns:a16="http://schemas.microsoft.com/office/drawing/2014/main" id="{0DE83D5D-245B-4F93-BF8A-39BEDBC45926}"/>
              </a:ext>
            </a:extLst>
          </p:cNvPr>
          <p:cNvSpPr txBox="1">
            <a:spLocks noChangeArrowheads="1"/>
          </p:cNvSpPr>
          <p:nvPr/>
        </p:nvSpPr>
        <p:spPr bwMode="auto">
          <a:xfrm>
            <a:off x="4729163" y="1536700"/>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H</a:t>
            </a:r>
            <a:endParaRPr lang="vi-VN" altLang="en-US" b="1">
              <a:solidFill>
                <a:srgbClr val="FF0000"/>
              </a:solidFill>
              <a:cs typeface="Arial" panose="020B0604020202020204" pitchFamily="34" charset="0"/>
            </a:endParaRPr>
          </a:p>
        </p:txBody>
      </p:sp>
      <p:sp>
        <p:nvSpPr>
          <p:cNvPr id="90" name="Freeform 89">
            <a:extLst>
              <a:ext uri="{FF2B5EF4-FFF2-40B4-BE49-F238E27FC236}">
                <a16:creationId xmlns:a16="http://schemas.microsoft.com/office/drawing/2014/main" id="{2D182BE7-76B8-484C-8F85-DC09415AD01E}"/>
              </a:ext>
            </a:extLst>
          </p:cNvPr>
          <p:cNvSpPr/>
          <p:nvPr/>
        </p:nvSpPr>
        <p:spPr>
          <a:xfrm>
            <a:off x="4872038" y="447675"/>
            <a:ext cx="1792287" cy="530225"/>
          </a:xfrm>
          <a:custGeom>
            <a:avLst/>
            <a:gdLst>
              <a:gd name="connsiteX0" fmla="*/ 0 w 1791730"/>
              <a:gd name="connsiteY0" fmla="*/ 0 h 531340"/>
              <a:gd name="connsiteX1" fmla="*/ 1186249 w 1791730"/>
              <a:gd name="connsiteY1" fmla="*/ 0 h 531340"/>
              <a:gd name="connsiteX2" fmla="*/ 1791730 w 1791730"/>
              <a:gd name="connsiteY2" fmla="*/ 531340 h 531340"/>
              <a:gd name="connsiteX3" fmla="*/ 0 w 1791730"/>
              <a:gd name="connsiteY3" fmla="*/ 0 h 531340"/>
            </a:gdLst>
            <a:ahLst/>
            <a:cxnLst>
              <a:cxn ang="0">
                <a:pos x="connsiteX0" y="connsiteY0"/>
              </a:cxn>
              <a:cxn ang="0">
                <a:pos x="connsiteX1" y="connsiteY1"/>
              </a:cxn>
              <a:cxn ang="0">
                <a:pos x="connsiteX2" y="connsiteY2"/>
              </a:cxn>
              <a:cxn ang="0">
                <a:pos x="connsiteX3" y="connsiteY3"/>
              </a:cxn>
            </a:cxnLst>
            <a:rect l="l" t="t" r="r" b="b"/>
            <a:pathLst>
              <a:path w="1791730" h="531340">
                <a:moveTo>
                  <a:pt x="0" y="0"/>
                </a:moveTo>
                <a:lnTo>
                  <a:pt x="1186249" y="0"/>
                </a:lnTo>
                <a:lnTo>
                  <a:pt x="1791730" y="531340"/>
                </a:lnTo>
                <a:lnTo>
                  <a:pt x="0" y="0"/>
                </a:lnTo>
                <a:close/>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5133" name="TextBox 90">
            <a:extLst>
              <a:ext uri="{FF2B5EF4-FFF2-40B4-BE49-F238E27FC236}">
                <a16:creationId xmlns:a16="http://schemas.microsoft.com/office/drawing/2014/main" id="{F28E03F5-C3B1-4FC4-A46E-6CBA099A08F9}"/>
              </a:ext>
            </a:extLst>
          </p:cNvPr>
          <p:cNvSpPr txBox="1">
            <a:spLocks noChangeArrowheads="1"/>
          </p:cNvSpPr>
          <p:nvPr/>
        </p:nvSpPr>
        <p:spPr bwMode="auto">
          <a:xfrm>
            <a:off x="6669088" y="614363"/>
            <a:ext cx="374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M</a:t>
            </a:r>
            <a:endParaRPr lang="vi-VN" altLang="en-US" b="1">
              <a:solidFill>
                <a:srgbClr val="FF0000"/>
              </a:solidFill>
              <a:cs typeface="Arial" panose="020B0604020202020204" pitchFamily="34" charset="0"/>
            </a:endParaRPr>
          </a:p>
        </p:txBody>
      </p:sp>
      <p:sp>
        <p:nvSpPr>
          <p:cNvPr id="5134" name="TextBox 1">
            <a:extLst>
              <a:ext uri="{FF2B5EF4-FFF2-40B4-BE49-F238E27FC236}">
                <a16:creationId xmlns:a16="http://schemas.microsoft.com/office/drawing/2014/main" id="{9C9AF29B-CA34-4A49-84C3-C9335B43ED36}"/>
              </a:ext>
            </a:extLst>
          </p:cNvPr>
          <p:cNvSpPr txBox="1">
            <a:spLocks noChangeArrowheads="1"/>
          </p:cNvSpPr>
          <p:nvPr/>
        </p:nvSpPr>
        <p:spPr bwMode="auto">
          <a:xfrm>
            <a:off x="1322388" y="146050"/>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A</a:t>
            </a:r>
            <a:endParaRPr lang="vi-VN" altLang="en-US" b="1">
              <a:solidFill>
                <a:srgbClr val="FF0000"/>
              </a:solidFill>
              <a:cs typeface="Arial" panose="020B0604020202020204" pitchFamily="34" charset="0"/>
            </a:endParaRPr>
          </a:p>
        </p:txBody>
      </p:sp>
      <p:sp>
        <p:nvSpPr>
          <p:cNvPr id="5135" name="TextBox 25">
            <a:extLst>
              <a:ext uri="{FF2B5EF4-FFF2-40B4-BE49-F238E27FC236}">
                <a16:creationId xmlns:a16="http://schemas.microsoft.com/office/drawing/2014/main" id="{283BE69D-48F1-4EDE-BBC8-7848461616A0}"/>
              </a:ext>
            </a:extLst>
          </p:cNvPr>
          <p:cNvSpPr txBox="1">
            <a:spLocks noChangeArrowheads="1"/>
          </p:cNvSpPr>
          <p:nvPr/>
        </p:nvSpPr>
        <p:spPr bwMode="auto">
          <a:xfrm>
            <a:off x="2624138" y="125413"/>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B</a:t>
            </a:r>
            <a:endParaRPr lang="vi-VN" altLang="en-US" b="1">
              <a:solidFill>
                <a:srgbClr val="FF0000"/>
              </a:solidFill>
              <a:cs typeface="Arial" panose="020B0604020202020204" pitchFamily="34" charset="0"/>
            </a:endParaRPr>
          </a:p>
        </p:txBody>
      </p:sp>
      <p:sp>
        <p:nvSpPr>
          <p:cNvPr id="5136" name="TextBox 26">
            <a:extLst>
              <a:ext uri="{FF2B5EF4-FFF2-40B4-BE49-F238E27FC236}">
                <a16:creationId xmlns:a16="http://schemas.microsoft.com/office/drawing/2014/main" id="{CBDF5E7E-DF6B-4489-BD03-189514348B3B}"/>
              </a:ext>
            </a:extLst>
          </p:cNvPr>
          <p:cNvSpPr txBox="1">
            <a:spLocks noChangeArrowheads="1"/>
          </p:cNvSpPr>
          <p:nvPr/>
        </p:nvSpPr>
        <p:spPr bwMode="auto">
          <a:xfrm>
            <a:off x="3616325" y="1536700"/>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C</a:t>
            </a:r>
            <a:endParaRPr lang="vi-VN" altLang="en-US" b="1">
              <a:solidFill>
                <a:srgbClr val="FF0000"/>
              </a:solidFill>
              <a:cs typeface="Arial" panose="020B0604020202020204" pitchFamily="34" charset="0"/>
            </a:endParaRPr>
          </a:p>
        </p:txBody>
      </p:sp>
      <p:sp>
        <p:nvSpPr>
          <p:cNvPr id="5137" name="TextBox 27">
            <a:extLst>
              <a:ext uri="{FF2B5EF4-FFF2-40B4-BE49-F238E27FC236}">
                <a16:creationId xmlns:a16="http://schemas.microsoft.com/office/drawing/2014/main" id="{D79FFC8D-E703-4075-8F95-36AF4823CA3E}"/>
              </a:ext>
            </a:extLst>
          </p:cNvPr>
          <p:cNvSpPr txBox="1">
            <a:spLocks noChangeArrowheads="1"/>
          </p:cNvSpPr>
          <p:nvPr/>
        </p:nvSpPr>
        <p:spPr bwMode="auto">
          <a:xfrm>
            <a:off x="815975" y="1503363"/>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D</a:t>
            </a:r>
            <a:endParaRPr lang="vi-VN" altLang="en-US" b="1">
              <a:solidFill>
                <a:srgbClr val="FF0000"/>
              </a:solidFill>
              <a:cs typeface="Arial" panose="020B0604020202020204" pitchFamily="34" charset="0"/>
            </a:endParaRPr>
          </a:p>
        </p:txBody>
      </p:sp>
      <p:sp>
        <p:nvSpPr>
          <p:cNvPr id="5138" name="TextBox 33">
            <a:extLst>
              <a:ext uri="{FF2B5EF4-FFF2-40B4-BE49-F238E27FC236}">
                <a16:creationId xmlns:a16="http://schemas.microsoft.com/office/drawing/2014/main" id="{B511D1D0-1EB5-4886-8231-E7FE8C8BD84D}"/>
              </a:ext>
            </a:extLst>
          </p:cNvPr>
          <p:cNvSpPr txBox="1">
            <a:spLocks noChangeArrowheads="1"/>
          </p:cNvSpPr>
          <p:nvPr/>
        </p:nvSpPr>
        <p:spPr bwMode="auto">
          <a:xfrm>
            <a:off x="1309688" y="1516063"/>
            <a:ext cx="349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H</a:t>
            </a:r>
            <a:endParaRPr lang="vi-VN" altLang="en-US" b="1">
              <a:solidFill>
                <a:srgbClr val="FF0000"/>
              </a:solidFill>
              <a:cs typeface="Arial" panose="020B0604020202020204" pitchFamily="34" charset="0"/>
            </a:endParaRPr>
          </a:p>
        </p:txBody>
      </p:sp>
      <p:sp>
        <p:nvSpPr>
          <p:cNvPr id="5139" name="TextBox 45">
            <a:extLst>
              <a:ext uri="{FF2B5EF4-FFF2-40B4-BE49-F238E27FC236}">
                <a16:creationId xmlns:a16="http://schemas.microsoft.com/office/drawing/2014/main" id="{6E45B5FC-146A-4729-8E9F-6F7178FFAC2A}"/>
              </a:ext>
            </a:extLst>
          </p:cNvPr>
          <p:cNvSpPr txBox="1">
            <a:spLocks noChangeArrowheads="1"/>
          </p:cNvSpPr>
          <p:nvPr/>
        </p:nvSpPr>
        <p:spPr bwMode="auto">
          <a:xfrm>
            <a:off x="8389938" y="1536700"/>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K</a:t>
            </a:r>
            <a:endParaRPr lang="vi-VN" altLang="en-US" b="1">
              <a:solidFill>
                <a:srgbClr val="FF0000"/>
              </a:solidFill>
              <a:cs typeface="Arial" panose="020B0604020202020204" pitchFamily="34" charset="0"/>
            </a:endParaRPr>
          </a:p>
        </p:txBody>
      </p:sp>
      <p:sp>
        <p:nvSpPr>
          <p:cNvPr id="54" name="Freeform 53">
            <a:extLst>
              <a:ext uri="{FF2B5EF4-FFF2-40B4-BE49-F238E27FC236}">
                <a16:creationId xmlns:a16="http://schemas.microsoft.com/office/drawing/2014/main" id="{C1BD414F-EA2F-4496-B5D1-F3AF6ED5782C}"/>
              </a:ext>
            </a:extLst>
          </p:cNvPr>
          <p:cNvSpPr/>
          <p:nvPr/>
        </p:nvSpPr>
        <p:spPr>
          <a:xfrm rot="10800000">
            <a:off x="6678613" y="973138"/>
            <a:ext cx="1792287" cy="554037"/>
          </a:xfrm>
          <a:custGeom>
            <a:avLst/>
            <a:gdLst>
              <a:gd name="connsiteX0" fmla="*/ 0 w 1791730"/>
              <a:gd name="connsiteY0" fmla="*/ 0 h 531340"/>
              <a:gd name="connsiteX1" fmla="*/ 1186249 w 1791730"/>
              <a:gd name="connsiteY1" fmla="*/ 0 h 531340"/>
              <a:gd name="connsiteX2" fmla="*/ 1791730 w 1791730"/>
              <a:gd name="connsiteY2" fmla="*/ 531340 h 531340"/>
              <a:gd name="connsiteX3" fmla="*/ 0 w 1791730"/>
              <a:gd name="connsiteY3" fmla="*/ 0 h 531340"/>
            </a:gdLst>
            <a:ahLst/>
            <a:cxnLst>
              <a:cxn ang="0">
                <a:pos x="connsiteX0" y="connsiteY0"/>
              </a:cxn>
              <a:cxn ang="0">
                <a:pos x="connsiteX1" y="connsiteY1"/>
              </a:cxn>
              <a:cxn ang="0">
                <a:pos x="connsiteX2" y="connsiteY2"/>
              </a:cxn>
              <a:cxn ang="0">
                <a:pos x="connsiteX3" y="connsiteY3"/>
              </a:cxn>
            </a:cxnLst>
            <a:rect l="l" t="t" r="r" b="b"/>
            <a:pathLst>
              <a:path w="1791730" h="531340">
                <a:moveTo>
                  <a:pt x="0" y="0"/>
                </a:moveTo>
                <a:lnTo>
                  <a:pt x="1186249" y="0"/>
                </a:lnTo>
                <a:lnTo>
                  <a:pt x="1791730" y="531340"/>
                </a:lnTo>
                <a:lnTo>
                  <a:pt x="0" y="0"/>
                </a:ln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vi-VN"/>
          </a:p>
        </p:txBody>
      </p:sp>
      <p:sp>
        <p:nvSpPr>
          <p:cNvPr id="41" name="Text Box 43">
            <a:extLst>
              <a:ext uri="{FF2B5EF4-FFF2-40B4-BE49-F238E27FC236}">
                <a16:creationId xmlns:a16="http://schemas.microsoft.com/office/drawing/2014/main" id="{829411D0-2B74-467E-B9D2-59E4DA0F7FCB}"/>
              </a:ext>
            </a:extLst>
          </p:cNvPr>
          <p:cNvSpPr txBox="1">
            <a:spLocks noChangeArrowheads="1"/>
          </p:cNvSpPr>
          <p:nvPr/>
        </p:nvSpPr>
        <p:spPr bwMode="auto">
          <a:xfrm>
            <a:off x="-152400" y="2133600"/>
            <a:ext cx="9498013" cy="5238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rgbClr val="3737A5"/>
                </a:solidFill>
                <a:latin typeface="Times New Roman" panose="02020603050405020304" pitchFamily="18" charset="0"/>
                <a:cs typeface="Times New Roman" panose="02020603050405020304" pitchFamily="18" charset="0"/>
              </a:rPr>
              <a:t> Diện tích hình thang ABCD =  Diện tích hình tam giác AKD</a:t>
            </a:r>
            <a:endParaRPr lang="en-US" altLang="en-US" sz="2800">
              <a:solidFill>
                <a:srgbClr val="3737A5"/>
              </a:solidFill>
              <a:latin typeface="Times New Roman" panose="02020603050405020304" pitchFamily="18" charset="0"/>
              <a:cs typeface="Times New Roman" panose="02020603050405020304" pitchFamily="18" charset="0"/>
            </a:endParaRPr>
          </a:p>
        </p:txBody>
      </p:sp>
      <p:sp>
        <p:nvSpPr>
          <p:cNvPr id="43" name="Text Box 43">
            <a:extLst>
              <a:ext uri="{FF2B5EF4-FFF2-40B4-BE49-F238E27FC236}">
                <a16:creationId xmlns:a16="http://schemas.microsoft.com/office/drawing/2014/main" id="{520817A7-4121-4F9D-A0D8-06864550D87D}"/>
              </a:ext>
            </a:extLst>
          </p:cNvPr>
          <p:cNvSpPr txBox="1">
            <a:spLocks noChangeArrowheads="1"/>
          </p:cNvSpPr>
          <p:nvPr/>
        </p:nvSpPr>
        <p:spPr bwMode="auto">
          <a:xfrm>
            <a:off x="192088" y="3175000"/>
            <a:ext cx="1597025" cy="52228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rgbClr val="3737A5"/>
                </a:solidFill>
                <a:latin typeface="Times New Roman" panose="02020603050405020304" pitchFamily="18" charset="0"/>
                <a:cs typeface="Times New Roman" panose="02020603050405020304" pitchFamily="18" charset="0"/>
              </a:rPr>
              <a:t>S</a:t>
            </a:r>
            <a:r>
              <a:rPr lang="en-US" altLang="en-US" sz="2800" b="1" baseline="-25000">
                <a:solidFill>
                  <a:srgbClr val="3737A5"/>
                </a:solidFill>
                <a:latin typeface="Times New Roman" panose="02020603050405020304" pitchFamily="18" charset="0"/>
                <a:cs typeface="Times New Roman" panose="02020603050405020304" pitchFamily="18" charset="0"/>
              </a:rPr>
              <a:t>AKD</a:t>
            </a:r>
            <a:r>
              <a:rPr lang="en-US" altLang="en-US" sz="2800" b="1">
                <a:solidFill>
                  <a:srgbClr val="3737A5"/>
                </a:solidFill>
                <a:latin typeface="Times New Roman" panose="02020603050405020304" pitchFamily="18" charset="0"/>
                <a:cs typeface="Times New Roman" panose="02020603050405020304" pitchFamily="18" charset="0"/>
              </a:rPr>
              <a:t> =</a:t>
            </a:r>
            <a:endParaRPr lang="en-US" altLang="en-US" sz="2800" b="1">
              <a:solidFill>
                <a:srgbClr val="3737A5"/>
              </a:solidFill>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55" name="Text Box 43">
            <a:extLst>
              <a:ext uri="{FF2B5EF4-FFF2-40B4-BE49-F238E27FC236}">
                <a16:creationId xmlns:a16="http://schemas.microsoft.com/office/drawing/2014/main" id="{688722DE-0665-42AB-8257-5C1C792B71A5}"/>
              </a:ext>
            </a:extLst>
          </p:cNvPr>
          <p:cNvSpPr txBox="1">
            <a:spLocks noChangeArrowheads="1"/>
          </p:cNvSpPr>
          <p:nvPr/>
        </p:nvSpPr>
        <p:spPr bwMode="auto">
          <a:xfrm>
            <a:off x="363538" y="4044950"/>
            <a:ext cx="3303587" cy="5238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rgbClr val="0000CC"/>
                </a:solidFill>
                <a:latin typeface="Times New Roman" panose="02020603050405020304" pitchFamily="18" charset="0"/>
                <a:cs typeface="Times New Roman" panose="02020603050405020304" pitchFamily="18" charset="0"/>
              </a:rPr>
              <a:t>Mà</a:t>
            </a:r>
            <a:r>
              <a:rPr lang="en-US" altLang="en-US" sz="2800" b="1">
                <a:solidFill>
                  <a:srgbClr val="C00000"/>
                </a:solidFill>
                <a:latin typeface="Times New Roman" panose="02020603050405020304" pitchFamily="18" charset="0"/>
                <a:cs typeface="Times New Roman" panose="02020603050405020304" pitchFamily="18" charset="0"/>
              </a:rPr>
              <a:t> DK = DC + CK</a:t>
            </a:r>
            <a:endParaRPr lang="en-US" altLang="en-US" sz="2800">
              <a:solidFill>
                <a:srgbClr val="C00000"/>
              </a:solidFill>
              <a:latin typeface="Times New Roman" panose="02020603050405020304" pitchFamily="18" charset="0"/>
              <a:cs typeface="Times New Roman" panose="02020603050405020304" pitchFamily="18" charset="0"/>
            </a:endParaRPr>
          </a:p>
        </p:txBody>
      </p:sp>
      <p:sp>
        <p:nvSpPr>
          <p:cNvPr id="57" name="Text Box 43">
            <a:extLst>
              <a:ext uri="{FF2B5EF4-FFF2-40B4-BE49-F238E27FC236}">
                <a16:creationId xmlns:a16="http://schemas.microsoft.com/office/drawing/2014/main" id="{02AC02B6-5C20-41F0-B78C-C5CF55692032}"/>
              </a:ext>
            </a:extLst>
          </p:cNvPr>
          <p:cNvSpPr txBox="1">
            <a:spLocks noChangeArrowheads="1"/>
          </p:cNvSpPr>
          <p:nvPr/>
        </p:nvSpPr>
        <p:spPr bwMode="auto">
          <a:xfrm>
            <a:off x="192088" y="4054475"/>
            <a:ext cx="5048250" cy="5238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rgbClr val="3737A5"/>
                </a:solidFill>
                <a:latin typeface="Times New Roman" panose="02020603050405020304" pitchFamily="18" charset="0"/>
                <a:cs typeface="Times New Roman" panose="02020603050405020304" pitchFamily="18" charset="0"/>
              </a:rPr>
              <a:t>Vậy diện tích hình thang </a:t>
            </a:r>
            <a:endParaRPr lang="en-US" altLang="en-US" sz="2800">
              <a:solidFill>
                <a:srgbClr val="3737A5"/>
              </a:solidFill>
              <a:latin typeface="Times New Roman" panose="02020603050405020304" pitchFamily="18" charset="0"/>
              <a:cs typeface="Times New Roman" panose="02020603050405020304" pitchFamily="18" charset="0"/>
            </a:endParaRPr>
          </a:p>
        </p:txBody>
      </p:sp>
      <p:sp>
        <p:nvSpPr>
          <p:cNvPr id="5145" name="Freeform 53">
            <a:extLst>
              <a:ext uri="{FF2B5EF4-FFF2-40B4-BE49-F238E27FC236}">
                <a16:creationId xmlns:a16="http://schemas.microsoft.com/office/drawing/2014/main" id="{B9D548E7-EB88-4959-8B95-08C21C403CA5}"/>
              </a:ext>
            </a:extLst>
          </p:cNvPr>
          <p:cNvSpPr>
            <a:spLocks/>
          </p:cNvSpPr>
          <p:nvPr/>
        </p:nvSpPr>
        <p:spPr bwMode="auto">
          <a:xfrm>
            <a:off x="1495425" y="450850"/>
            <a:ext cx="1792288" cy="554038"/>
          </a:xfrm>
          <a:custGeom>
            <a:avLst/>
            <a:gdLst>
              <a:gd name="T0" fmla="*/ 0 w 1791730"/>
              <a:gd name="T1" fmla="*/ 0 h 531340"/>
              <a:gd name="T2" fmla="*/ 1188838 w 1791730"/>
              <a:gd name="T3" fmla="*/ 0 h 531340"/>
              <a:gd name="T4" fmla="*/ 1795639 w 1791730"/>
              <a:gd name="T5" fmla="*/ 712102 h 531340"/>
              <a:gd name="T6" fmla="*/ 0 w 1791730"/>
              <a:gd name="T7" fmla="*/ 0 h 5313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91730" h="531340">
                <a:moveTo>
                  <a:pt x="0" y="0"/>
                </a:moveTo>
                <a:lnTo>
                  <a:pt x="1186249" y="0"/>
                </a:lnTo>
                <a:lnTo>
                  <a:pt x="1791730" y="531340"/>
                </a:lnTo>
                <a:lnTo>
                  <a:pt x="0" y="0"/>
                </a:lnTo>
                <a:close/>
              </a:path>
            </a:pathLst>
          </a:custGeom>
          <a:solidFill>
            <a:srgbClr val="FFFF00"/>
          </a:solidFill>
          <a:ln w="25400" cap="flat" cmpd="sng" algn="ctr">
            <a:solidFill>
              <a:schemeClr val="tx1"/>
            </a:solidFill>
            <a:prstDash val="solid"/>
            <a:round/>
            <a:headEnd/>
            <a:tailEnd/>
          </a:ln>
        </p:spPr>
        <p:txBody>
          <a:bodyPr anchor="ctr"/>
          <a:lstStyle/>
          <a:p>
            <a:endParaRPr lang="en-US"/>
          </a:p>
        </p:txBody>
      </p:sp>
      <p:sp>
        <p:nvSpPr>
          <p:cNvPr id="5146" name="TextBox 90">
            <a:extLst>
              <a:ext uri="{FF2B5EF4-FFF2-40B4-BE49-F238E27FC236}">
                <a16:creationId xmlns:a16="http://schemas.microsoft.com/office/drawing/2014/main" id="{BC77C8CC-5726-426F-B605-4E3D512665FE}"/>
              </a:ext>
            </a:extLst>
          </p:cNvPr>
          <p:cNvSpPr txBox="1">
            <a:spLocks noChangeArrowheads="1"/>
          </p:cNvSpPr>
          <p:nvPr/>
        </p:nvSpPr>
        <p:spPr bwMode="auto">
          <a:xfrm>
            <a:off x="3240088" y="735013"/>
            <a:ext cx="374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cs typeface="Arial" panose="020B0604020202020204" pitchFamily="34" charset="0"/>
              </a:rPr>
              <a:t>M</a:t>
            </a:r>
            <a:endParaRPr lang="vi-VN" altLang="en-US" b="1">
              <a:solidFill>
                <a:srgbClr val="FF0000"/>
              </a:solidFill>
              <a:cs typeface="Arial" panose="020B0604020202020204" pitchFamily="34" charset="0"/>
            </a:endParaRPr>
          </a:p>
        </p:txBody>
      </p:sp>
      <p:grpSp>
        <p:nvGrpSpPr>
          <p:cNvPr id="5147" name="Group 48">
            <a:extLst>
              <a:ext uri="{FF2B5EF4-FFF2-40B4-BE49-F238E27FC236}">
                <a16:creationId xmlns:a16="http://schemas.microsoft.com/office/drawing/2014/main" id="{95C57BC6-2C48-4B30-828E-7BAFB10FFD1A}"/>
              </a:ext>
            </a:extLst>
          </p:cNvPr>
          <p:cNvGrpSpPr>
            <a:grpSpLocks/>
          </p:cNvGrpSpPr>
          <p:nvPr/>
        </p:nvGrpSpPr>
        <p:grpSpPr bwMode="auto">
          <a:xfrm>
            <a:off x="1452563" y="442913"/>
            <a:ext cx="176212" cy="1103312"/>
            <a:chOff x="1981200" y="1039818"/>
            <a:chExt cx="152400" cy="1099098"/>
          </a:xfrm>
        </p:grpSpPr>
        <p:cxnSp>
          <p:nvCxnSpPr>
            <p:cNvPr id="50" name="Straight Connector 49">
              <a:extLst>
                <a:ext uri="{FF2B5EF4-FFF2-40B4-BE49-F238E27FC236}">
                  <a16:creationId xmlns:a16="http://schemas.microsoft.com/office/drawing/2014/main" id="{7FBEF3FC-E3B8-494D-834B-B6FBBB926040}"/>
                </a:ext>
              </a:extLst>
            </p:cNvPr>
            <p:cNvCxnSpPr/>
            <p:nvPr/>
          </p:nvCxnSpPr>
          <p:spPr>
            <a:xfrm>
              <a:off x="1981200" y="1039818"/>
              <a:ext cx="0" cy="1075377"/>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A3335D1F-C113-43BA-9555-FDD0131C58D7}"/>
                </a:ext>
              </a:extLst>
            </p:cNvPr>
            <p:cNvSpPr/>
            <p:nvPr/>
          </p:nvSpPr>
          <p:spPr>
            <a:xfrm>
              <a:off x="1981200" y="1987098"/>
              <a:ext cx="152400" cy="151818"/>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tx1"/>
                </a:solidFill>
              </a:endParaRPr>
            </a:p>
          </p:txBody>
        </p:sp>
      </p:grpSp>
      <p:grpSp>
        <p:nvGrpSpPr>
          <p:cNvPr id="5148" name="Group 51">
            <a:extLst>
              <a:ext uri="{FF2B5EF4-FFF2-40B4-BE49-F238E27FC236}">
                <a16:creationId xmlns:a16="http://schemas.microsoft.com/office/drawing/2014/main" id="{15F655A9-026B-49D7-B5D8-B50C9FDA86BA}"/>
              </a:ext>
            </a:extLst>
          </p:cNvPr>
          <p:cNvGrpSpPr>
            <a:grpSpLocks/>
          </p:cNvGrpSpPr>
          <p:nvPr/>
        </p:nvGrpSpPr>
        <p:grpSpPr bwMode="auto">
          <a:xfrm>
            <a:off x="4832350" y="328613"/>
            <a:ext cx="246063" cy="1217612"/>
            <a:chOff x="1981200" y="1039818"/>
            <a:chExt cx="152400" cy="1099098"/>
          </a:xfrm>
        </p:grpSpPr>
        <p:cxnSp>
          <p:nvCxnSpPr>
            <p:cNvPr id="59" name="Straight Connector 58">
              <a:extLst>
                <a:ext uri="{FF2B5EF4-FFF2-40B4-BE49-F238E27FC236}">
                  <a16:creationId xmlns:a16="http://schemas.microsoft.com/office/drawing/2014/main" id="{8AD0FA93-2571-49AF-85D8-0178726A8EAF}"/>
                </a:ext>
              </a:extLst>
            </p:cNvPr>
            <p:cNvCxnSpPr/>
            <p:nvPr/>
          </p:nvCxnSpPr>
          <p:spPr>
            <a:xfrm>
              <a:off x="1981200" y="1039818"/>
              <a:ext cx="0" cy="107473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C04D89C7-382D-44F1-8EE1-90088D093187}"/>
                </a:ext>
              </a:extLst>
            </p:cNvPr>
            <p:cNvSpPr/>
            <p:nvPr/>
          </p:nvSpPr>
          <p:spPr>
            <a:xfrm>
              <a:off x="1981200" y="1987020"/>
              <a:ext cx="152400" cy="151896"/>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tx1"/>
                </a:solidFill>
              </a:endParaRPr>
            </a:p>
          </p:txBody>
        </p:sp>
      </p:grpSp>
      <p:cxnSp>
        <p:nvCxnSpPr>
          <p:cNvPr id="4" name="Straight Connector 3">
            <a:extLst>
              <a:ext uri="{FF2B5EF4-FFF2-40B4-BE49-F238E27FC236}">
                <a16:creationId xmlns:a16="http://schemas.microsoft.com/office/drawing/2014/main" id="{B59BDB66-C83B-405D-8E6E-C2F302928007}"/>
              </a:ext>
            </a:extLst>
          </p:cNvPr>
          <p:cNvCxnSpPr/>
          <p:nvPr/>
        </p:nvCxnSpPr>
        <p:spPr>
          <a:xfrm>
            <a:off x="4410075" y="1549400"/>
            <a:ext cx="404653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6BE91CC-03E2-4A26-9A6E-EA9A289217AC}"/>
              </a:ext>
            </a:extLst>
          </p:cNvPr>
          <p:cNvCxnSpPr>
            <a:stCxn id="33" idx="1"/>
          </p:cNvCxnSpPr>
          <p:nvPr/>
        </p:nvCxnSpPr>
        <p:spPr>
          <a:xfrm flipH="1">
            <a:off x="4795838" y="442913"/>
            <a:ext cx="49212" cy="110331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8" name="Text Box 43">
            <a:extLst>
              <a:ext uri="{FF2B5EF4-FFF2-40B4-BE49-F238E27FC236}">
                <a16:creationId xmlns:a16="http://schemas.microsoft.com/office/drawing/2014/main" id="{4D18FB5E-A061-478B-AC7C-7E4532368986}"/>
              </a:ext>
            </a:extLst>
          </p:cNvPr>
          <p:cNvSpPr txBox="1">
            <a:spLocks noRot="1" noChangeAspect="1" noMove="1" noResize="1" noEditPoints="1" noAdjustHandles="1" noChangeArrowheads="1" noChangeShapeType="1" noTextEdit="1"/>
          </p:cNvSpPr>
          <p:nvPr/>
        </p:nvSpPr>
        <p:spPr bwMode="auto">
          <a:xfrm>
            <a:off x="1311530" y="2971800"/>
            <a:ext cx="1736470" cy="888448"/>
          </a:xfrm>
          <a:prstGeom prst="rect">
            <a:avLst/>
          </a:prstGeom>
          <a:blipFill rotWithShape="1">
            <a:blip r:embed="rId2"/>
            <a:stretch>
              <a:fillRect/>
            </a:stretch>
          </a:blipFill>
          <a:ln>
            <a:noFill/>
          </a:ln>
          <a:effectLst/>
          <a:extLs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a:noFill/>
                <a:latin typeface="Arial" charset="0"/>
              </a:rPr>
              <a:t> </a:t>
            </a:r>
          </a:p>
        </p:txBody>
      </p:sp>
      <p:cxnSp>
        <p:nvCxnSpPr>
          <p:cNvPr id="69" name="Straight Connector 68">
            <a:extLst>
              <a:ext uri="{FF2B5EF4-FFF2-40B4-BE49-F238E27FC236}">
                <a16:creationId xmlns:a16="http://schemas.microsoft.com/office/drawing/2014/main" id="{AB6C2BA5-F44A-4000-A959-FB7129A8B980}"/>
              </a:ext>
            </a:extLst>
          </p:cNvPr>
          <p:cNvCxnSpPr/>
          <p:nvPr/>
        </p:nvCxnSpPr>
        <p:spPr>
          <a:xfrm>
            <a:off x="4371975" y="1549400"/>
            <a:ext cx="2936875"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F4D779E7-99D5-4E28-A34C-C03404C0FBF3}"/>
              </a:ext>
            </a:extLst>
          </p:cNvPr>
          <p:cNvCxnSpPr/>
          <p:nvPr/>
        </p:nvCxnSpPr>
        <p:spPr>
          <a:xfrm flipV="1">
            <a:off x="7250113" y="1536700"/>
            <a:ext cx="1255712" cy="127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4" name="Text Box 43">
            <a:extLst>
              <a:ext uri="{FF2B5EF4-FFF2-40B4-BE49-F238E27FC236}">
                <a16:creationId xmlns:a16="http://schemas.microsoft.com/office/drawing/2014/main" id="{1F3B88FA-8B0D-4B1C-AFBC-8D434496A375}"/>
              </a:ext>
            </a:extLst>
          </p:cNvPr>
          <p:cNvSpPr txBox="1">
            <a:spLocks noRot="1" noChangeAspect="1" noMove="1" noResize="1" noEditPoints="1" noAdjustHandles="1" noChangeArrowheads="1" noChangeShapeType="1" noTextEdit="1"/>
          </p:cNvSpPr>
          <p:nvPr/>
        </p:nvSpPr>
        <p:spPr bwMode="auto">
          <a:xfrm>
            <a:off x="2819400" y="2973473"/>
            <a:ext cx="3376612" cy="900439"/>
          </a:xfrm>
          <a:prstGeom prst="rect">
            <a:avLst/>
          </a:prstGeom>
          <a:blipFill rotWithShape="1">
            <a:blip r:embed="rId3"/>
            <a:stretch>
              <a:fillRect l="-5606" b="-11565"/>
            </a:stretch>
          </a:blipFill>
          <a:ln>
            <a:noFill/>
          </a:ln>
          <a:effectLst/>
          <a:extLs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a:noFill/>
                <a:latin typeface="Arial" charset="0"/>
              </a:rPr>
              <a:t> </a:t>
            </a:r>
          </a:p>
        </p:txBody>
      </p:sp>
      <p:sp>
        <p:nvSpPr>
          <p:cNvPr id="76" name="Text Box 43">
            <a:extLst>
              <a:ext uri="{FF2B5EF4-FFF2-40B4-BE49-F238E27FC236}">
                <a16:creationId xmlns:a16="http://schemas.microsoft.com/office/drawing/2014/main" id="{9DFB418F-51C1-4055-8BCF-6DA008AB70FC}"/>
              </a:ext>
            </a:extLst>
          </p:cNvPr>
          <p:cNvSpPr txBox="1">
            <a:spLocks noRot="1" noChangeAspect="1" noMove="1" noResize="1" noEditPoints="1" noAdjustHandles="1" noChangeArrowheads="1" noChangeShapeType="1" noTextEdit="1"/>
          </p:cNvSpPr>
          <p:nvPr/>
        </p:nvSpPr>
        <p:spPr bwMode="auto">
          <a:xfrm>
            <a:off x="5767388" y="2973473"/>
            <a:ext cx="3376612" cy="900439"/>
          </a:xfrm>
          <a:prstGeom prst="rect">
            <a:avLst/>
          </a:prstGeom>
          <a:blipFill rotWithShape="1">
            <a:blip r:embed="rId4"/>
            <a:stretch>
              <a:fillRect l="-5415" b="-11565"/>
            </a:stretch>
          </a:blipFill>
          <a:ln>
            <a:noFill/>
          </a:ln>
          <a:effectLst/>
          <a:extLs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a:noFill/>
                <a:latin typeface="Arial" charset="0"/>
              </a:rPr>
              <a:t> </a:t>
            </a:r>
          </a:p>
        </p:txBody>
      </p:sp>
      <p:cxnSp>
        <p:nvCxnSpPr>
          <p:cNvPr id="78" name="Straight Connector 77">
            <a:extLst>
              <a:ext uri="{FF2B5EF4-FFF2-40B4-BE49-F238E27FC236}">
                <a16:creationId xmlns:a16="http://schemas.microsoft.com/office/drawing/2014/main" id="{F96770CF-EDDB-4ABF-AD90-8F11F540453D}"/>
              </a:ext>
            </a:extLst>
          </p:cNvPr>
          <p:cNvCxnSpPr/>
          <p:nvPr/>
        </p:nvCxnSpPr>
        <p:spPr>
          <a:xfrm>
            <a:off x="984250" y="1549400"/>
            <a:ext cx="2935288"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80" name="Text Box 43">
            <a:extLst>
              <a:ext uri="{FF2B5EF4-FFF2-40B4-BE49-F238E27FC236}">
                <a16:creationId xmlns:a16="http://schemas.microsoft.com/office/drawing/2014/main" id="{70001746-851E-4437-87AA-E0CCE1659645}"/>
              </a:ext>
            </a:extLst>
          </p:cNvPr>
          <p:cNvSpPr txBox="1">
            <a:spLocks noRot="1" noChangeAspect="1" noMove="1" noResize="1" noEditPoints="1" noAdjustHandles="1" noChangeArrowheads="1" noChangeShapeType="1" noTextEdit="1"/>
          </p:cNvSpPr>
          <p:nvPr/>
        </p:nvSpPr>
        <p:spPr bwMode="auto">
          <a:xfrm>
            <a:off x="4248945" y="3924916"/>
            <a:ext cx="3376612" cy="900439"/>
          </a:xfrm>
          <a:prstGeom prst="rect">
            <a:avLst/>
          </a:prstGeom>
          <a:blipFill rotWithShape="1">
            <a:blip r:embed="rId5"/>
            <a:stretch>
              <a:fillRect l="-5415" b="-10811"/>
            </a:stretch>
          </a:blipFill>
          <a:ln>
            <a:noFill/>
          </a:ln>
          <a:effectLst/>
          <a:extLs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r>
              <a:rPr lang="en-US">
                <a:noFill/>
                <a:latin typeface="Arial" charset="0"/>
              </a:rPr>
              <a:t> </a:t>
            </a:r>
          </a:p>
        </p:txBody>
      </p:sp>
      <p:sp>
        <p:nvSpPr>
          <p:cNvPr id="3110" name="TextBox 41">
            <a:extLst>
              <a:ext uri="{FF2B5EF4-FFF2-40B4-BE49-F238E27FC236}">
                <a16:creationId xmlns:a16="http://schemas.microsoft.com/office/drawing/2014/main" id="{8B271383-DED9-46D1-8E62-2B57964B9A49}"/>
              </a:ext>
            </a:extLst>
          </p:cNvPr>
          <p:cNvSpPr txBox="1">
            <a:spLocks noChangeArrowheads="1"/>
          </p:cNvSpPr>
          <p:nvPr/>
        </p:nvSpPr>
        <p:spPr bwMode="auto">
          <a:xfrm>
            <a:off x="76200" y="5029200"/>
            <a:ext cx="8834438"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a:solidFill>
                  <a:srgbClr val="0000CC"/>
                </a:solidFill>
                <a:latin typeface="Times New Roman" panose="02020603050405020304" pitchFamily="18" charset="0"/>
              </a:rPr>
              <a:t>Diện tích hình thang bằng tổng độ dài hai đáy nhân với chiều cao (cùng một đơn vị đo) rồi chia cho 2</a:t>
            </a:r>
            <a:r>
              <a:rPr lang="en-US" altLang="en-US" b="1">
                <a:solidFill>
                  <a:srgbClr val="0000CC"/>
                </a:solidFill>
                <a:latin typeface="Times New Roman" panose="02020603050405020304" pitchFamily="18" charset="0"/>
              </a:rPr>
              <a:t>.</a:t>
            </a:r>
            <a:endParaRPr lang="en-US" altLang="en-US">
              <a:solidFill>
                <a:srgbClr val="0000CC"/>
              </a:solidFill>
              <a:latin typeface="Times New Roman" panose="02020603050405020304" pitchFamily="18" charset="0"/>
            </a:endParaRPr>
          </a:p>
          <a:p>
            <a:pPr eaLnBrk="1" hangingPunct="1"/>
            <a:endParaRPr lang="en-US" altLang="en-US">
              <a:solidFill>
                <a:srgbClr val="00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90"/>
                                        </p:tgtEl>
                                        <p:attrNameLst>
                                          <p:attrName>style.visibility</p:attrName>
                                        </p:attrNameLst>
                                      </p:cBhvr>
                                      <p:to>
                                        <p:strVal val="visible"/>
                                      </p:to>
                                    </p:set>
                                    <p:animEffect transition="in" filter="circle(in)">
                                      <p:cBhvr>
                                        <p:cTn id="12" dur="2000"/>
                                        <p:tgtEl>
                                          <p:spTgt spid="90"/>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par>
                          <p:cTn id="15" fill="hold" nodeType="afterGroup">
                            <p:stCondLst>
                              <p:cond delay="2000"/>
                            </p:stCondLst>
                            <p:childTnLst>
                              <p:par>
                                <p:cTn id="16" presetID="10" presetClass="exit" presetSubtype="0" fill="hold" nodeType="afterEffect">
                                  <p:stCondLst>
                                    <p:cond delay="0"/>
                                  </p:stCondLst>
                                  <p:childTnLst>
                                    <p:animEffect transition="out" filter="fade">
                                      <p:cBhvr>
                                        <p:cTn id="17" dur="500"/>
                                        <p:tgtEl>
                                          <p:spTgt spid="90"/>
                                        </p:tgtEl>
                                      </p:cBhvr>
                                    </p:animEffect>
                                    <p:set>
                                      <p:cBhvr>
                                        <p:cTn id="18" dur="1" fill="hold">
                                          <p:stCondLst>
                                            <p:cond delay="499"/>
                                          </p:stCondLst>
                                        </p:cTn>
                                        <p:tgtEl>
                                          <p:spTgt spid="90"/>
                                        </p:tgtEl>
                                        <p:attrNameLst>
                                          <p:attrName>style.visibility</p:attrName>
                                        </p:attrNameLst>
                                      </p:cBhvr>
                                      <p:to>
                                        <p:strVal val="hidden"/>
                                      </p:to>
                                    </p:set>
                                  </p:childTnLst>
                                </p:cTn>
                              </p:par>
                              <p:par>
                                <p:cTn id="19" presetID="10" presetClass="exit" presetSubtype="0" fill="hold" grpId="1" nodeType="withEffect">
                                  <p:stCondLst>
                                    <p:cond delay="0"/>
                                  </p:stCondLst>
                                  <p:childTnLst>
                                    <p:animEffect transition="out" filter="fade">
                                      <p:cBhvr>
                                        <p:cTn id="20" dur="500"/>
                                        <p:tgtEl>
                                          <p:spTgt spid="86"/>
                                        </p:tgtEl>
                                      </p:cBhvr>
                                    </p:animEffect>
                                    <p:set>
                                      <p:cBhvr>
                                        <p:cTn id="21" dur="1" fill="hold">
                                          <p:stCondLst>
                                            <p:cond delay="499"/>
                                          </p:stCondLst>
                                        </p:cTn>
                                        <p:tgtEl>
                                          <p:spTgt spid="86"/>
                                        </p:tgtEl>
                                        <p:attrNameLst>
                                          <p:attrName>style.visibility</p:attrName>
                                        </p:attrNameLst>
                                      </p:cBhvr>
                                      <p:to>
                                        <p:strVal val="hidden"/>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3"/>
                                        </p:tgtEl>
                                        <p:attrNameLst>
                                          <p:attrName>style.visibility</p:attrName>
                                        </p:attrNameLst>
                                      </p:cBhvr>
                                      <p:to>
                                        <p:strVal val="visible"/>
                                      </p:to>
                                    </p:set>
                                    <p:animEffect transition="in" filter="fade">
                                      <p:cBhvr>
                                        <p:cTn id="26" dur="500"/>
                                        <p:tgtEl>
                                          <p:spTgt spid="4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21"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barn(inVertical)">
                                      <p:cBhvr>
                                        <p:cTn id="31" dur="500"/>
                                        <p:tgtEl>
                                          <p:spTgt spid="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6" presetClass="entr" presetSubtype="21" fill="hold"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arn(inVertical)">
                                      <p:cBhvr>
                                        <p:cTn id="36" dur="500"/>
                                        <p:tgtEl>
                                          <p:spTgt spid="1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nodeType="clickEffect">
                                  <p:stCondLst>
                                    <p:cond delay="0"/>
                                  </p:stCondLst>
                                  <p:childTnLst>
                                    <p:set>
                                      <p:cBhvr>
                                        <p:cTn id="40" dur="1" fill="hold">
                                          <p:stCondLst>
                                            <p:cond delay="0"/>
                                          </p:stCondLst>
                                        </p:cTn>
                                        <p:tgtEl>
                                          <p:spTgt spid="68"/>
                                        </p:tgtEl>
                                        <p:attrNameLst>
                                          <p:attrName>style.visibility</p:attrName>
                                        </p:attrNameLst>
                                      </p:cBhvr>
                                      <p:to>
                                        <p:strVal val="visible"/>
                                      </p:to>
                                    </p:set>
                                    <p:animEffect transition="in" filter="fade">
                                      <p:cBhvr>
                                        <p:cTn id="41" dur="500"/>
                                        <p:tgtEl>
                                          <p:spTgt spid="6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55"/>
                                        </p:tgtEl>
                                        <p:attrNameLst>
                                          <p:attrName>style.visibility</p:attrName>
                                        </p:attrNameLst>
                                      </p:cBhvr>
                                      <p:to>
                                        <p:strVal val="visible"/>
                                      </p:to>
                                    </p:set>
                                    <p:animEffect transition="in" filter="fade">
                                      <p:cBhvr>
                                        <p:cTn id="46" dur="500"/>
                                        <p:tgtEl>
                                          <p:spTgt spid="55"/>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6" presetClass="entr" presetSubtype="21" fill="hold" nodeType="clickEffect">
                                  <p:stCondLst>
                                    <p:cond delay="0"/>
                                  </p:stCondLst>
                                  <p:childTnLst>
                                    <p:set>
                                      <p:cBhvr>
                                        <p:cTn id="50" dur="1" fill="hold">
                                          <p:stCondLst>
                                            <p:cond delay="0"/>
                                          </p:stCondLst>
                                        </p:cTn>
                                        <p:tgtEl>
                                          <p:spTgt spid="69"/>
                                        </p:tgtEl>
                                        <p:attrNameLst>
                                          <p:attrName>style.visibility</p:attrName>
                                        </p:attrNameLst>
                                      </p:cBhvr>
                                      <p:to>
                                        <p:strVal val="visible"/>
                                      </p:to>
                                    </p:set>
                                    <p:animEffect transition="in" filter="barn(inVertical)">
                                      <p:cBhvr>
                                        <p:cTn id="51" dur="500"/>
                                        <p:tgtEl>
                                          <p:spTgt spid="69"/>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6" presetClass="entr" presetSubtype="21" fill="hold" nodeType="clickEffect">
                                  <p:stCondLst>
                                    <p:cond delay="0"/>
                                  </p:stCondLst>
                                  <p:childTnLst>
                                    <p:set>
                                      <p:cBhvr>
                                        <p:cTn id="55" dur="1" fill="hold">
                                          <p:stCondLst>
                                            <p:cond delay="0"/>
                                          </p:stCondLst>
                                        </p:cTn>
                                        <p:tgtEl>
                                          <p:spTgt spid="71"/>
                                        </p:tgtEl>
                                        <p:attrNameLst>
                                          <p:attrName>style.visibility</p:attrName>
                                        </p:attrNameLst>
                                      </p:cBhvr>
                                      <p:to>
                                        <p:strVal val="visible"/>
                                      </p:to>
                                    </p:set>
                                    <p:animEffect transition="in" filter="barn(inVertical)">
                                      <p:cBhvr>
                                        <p:cTn id="56" dur="500"/>
                                        <p:tgtEl>
                                          <p:spTgt spid="71"/>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nodeType="clickEffect">
                                  <p:stCondLst>
                                    <p:cond delay="0"/>
                                  </p:stCondLst>
                                  <p:childTnLst>
                                    <p:set>
                                      <p:cBhvr>
                                        <p:cTn id="60" dur="1" fill="hold">
                                          <p:stCondLst>
                                            <p:cond delay="0"/>
                                          </p:stCondLst>
                                        </p:cTn>
                                        <p:tgtEl>
                                          <p:spTgt spid="74"/>
                                        </p:tgtEl>
                                        <p:attrNameLst>
                                          <p:attrName>style.visibility</p:attrName>
                                        </p:attrNameLst>
                                      </p:cBhvr>
                                      <p:to>
                                        <p:strVal val="visible"/>
                                      </p:to>
                                    </p:set>
                                    <p:animEffect transition="in" filter="fade">
                                      <p:cBhvr>
                                        <p:cTn id="61" dur="500"/>
                                        <p:tgtEl>
                                          <p:spTgt spid="74"/>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6" presetClass="exit" presetSubtype="21" fill="hold" grpId="1" nodeType="clickEffect">
                                  <p:stCondLst>
                                    <p:cond delay="0"/>
                                  </p:stCondLst>
                                  <p:childTnLst>
                                    <p:animEffect transition="out" filter="barn(inVertical)">
                                      <p:cBhvr>
                                        <p:cTn id="65" dur="500"/>
                                        <p:tgtEl>
                                          <p:spTgt spid="55"/>
                                        </p:tgtEl>
                                      </p:cBhvr>
                                    </p:animEffect>
                                    <p:set>
                                      <p:cBhvr>
                                        <p:cTn id="66" dur="1" fill="hold">
                                          <p:stCondLst>
                                            <p:cond delay="499"/>
                                          </p:stCondLst>
                                        </p:cTn>
                                        <p:tgtEl>
                                          <p:spTgt spid="55"/>
                                        </p:tgtEl>
                                        <p:attrNameLst>
                                          <p:attrName>style.visibility</p:attrName>
                                        </p:attrNameLst>
                                      </p:cBhvr>
                                      <p:to>
                                        <p:strVal val="hidden"/>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56" presetClass="path" presetSubtype="0" accel="50000" decel="50000" fill="hold" nodeType="clickEffect">
                                  <p:stCondLst>
                                    <p:cond delay="0"/>
                                  </p:stCondLst>
                                  <p:childTnLst>
                                    <p:animMotion origin="layout" path="M 1.66667E-6 2.22222E-6 L -0.63646 -0.15834 " pathEditMode="relative" rAng="0" ptsTypes="AA">
                                      <p:cBhvr>
                                        <p:cTn id="70" dur="2000" fill="hold"/>
                                        <p:tgtEl>
                                          <p:spTgt spid="71"/>
                                        </p:tgtEl>
                                        <p:attrNameLst>
                                          <p:attrName>ppt_x</p:attrName>
                                          <p:attrName>ppt_y</p:attrName>
                                        </p:attrNameLst>
                                      </p:cBhvr>
                                      <p:rCtr x="-31823" y="-7917"/>
                                    </p:animMotion>
                                  </p:childTnLst>
                                </p:cTn>
                              </p:par>
                            </p:childTnLst>
                          </p:cTn>
                        </p:par>
                      </p:childTnLst>
                    </p:cTn>
                  </p:par>
                  <p:par>
                    <p:cTn id="71" fill="hold" nodeType="clickPar">
                      <p:stCondLst>
                        <p:cond delay="indefinite"/>
                      </p:stCondLst>
                      <p:childTnLst>
                        <p:par>
                          <p:cTn id="72" fill="hold" nodeType="withGroup">
                            <p:stCondLst>
                              <p:cond delay="0"/>
                            </p:stCondLst>
                            <p:childTnLst>
                              <p:par>
                                <p:cTn id="73" presetID="16" presetClass="entr" presetSubtype="21" fill="hold" nodeType="clickEffect">
                                  <p:stCondLst>
                                    <p:cond delay="0"/>
                                  </p:stCondLst>
                                  <p:childTnLst>
                                    <p:set>
                                      <p:cBhvr>
                                        <p:cTn id="74" dur="1" fill="hold">
                                          <p:stCondLst>
                                            <p:cond delay="0"/>
                                          </p:stCondLst>
                                        </p:cTn>
                                        <p:tgtEl>
                                          <p:spTgt spid="78"/>
                                        </p:tgtEl>
                                        <p:attrNameLst>
                                          <p:attrName>style.visibility</p:attrName>
                                        </p:attrNameLst>
                                      </p:cBhvr>
                                      <p:to>
                                        <p:strVal val="visible"/>
                                      </p:to>
                                    </p:set>
                                    <p:animEffect transition="in" filter="barn(inVertical)">
                                      <p:cBhvr>
                                        <p:cTn id="75" dur="500"/>
                                        <p:tgtEl>
                                          <p:spTgt spid="78"/>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0" presetClass="entr" presetSubtype="0" fill="hold" nodeType="clickEffect">
                                  <p:stCondLst>
                                    <p:cond delay="0"/>
                                  </p:stCondLst>
                                  <p:childTnLst>
                                    <p:set>
                                      <p:cBhvr>
                                        <p:cTn id="79" dur="1" fill="hold">
                                          <p:stCondLst>
                                            <p:cond delay="0"/>
                                          </p:stCondLst>
                                        </p:cTn>
                                        <p:tgtEl>
                                          <p:spTgt spid="76"/>
                                        </p:tgtEl>
                                        <p:attrNameLst>
                                          <p:attrName>style.visibility</p:attrName>
                                        </p:attrNameLst>
                                      </p:cBhvr>
                                      <p:to>
                                        <p:strVal val="visible"/>
                                      </p:to>
                                    </p:set>
                                    <p:animEffect transition="in" filter="fade">
                                      <p:cBhvr>
                                        <p:cTn id="80" dur="500"/>
                                        <p:tgtEl>
                                          <p:spTgt spid="76"/>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57"/>
                                        </p:tgtEl>
                                        <p:attrNameLst>
                                          <p:attrName>style.visibility</p:attrName>
                                        </p:attrNameLst>
                                      </p:cBhvr>
                                      <p:to>
                                        <p:strVal val="visible"/>
                                      </p:to>
                                    </p:set>
                                    <p:animEffect transition="in" filter="fade">
                                      <p:cBhvr>
                                        <p:cTn id="85" dur="500"/>
                                        <p:tgtEl>
                                          <p:spTgt spid="57"/>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0" presetClass="entr" presetSubtype="0" fill="hold" nodeType="clickEffect">
                                  <p:stCondLst>
                                    <p:cond delay="0"/>
                                  </p:stCondLst>
                                  <p:childTnLst>
                                    <p:set>
                                      <p:cBhvr>
                                        <p:cTn id="89" dur="1" fill="hold">
                                          <p:stCondLst>
                                            <p:cond delay="0"/>
                                          </p:stCondLst>
                                        </p:cTn>
                                        <p:tgtEl>
                                          <p:spTgt spid="80"/>
                                        </p:tgtEl>
                                        <p:attrNameLst>
                                          <p:attrName>style.visibility</p:attrName>
                                        </p:attrNameLst>
                                      </p:cBhvr>
                                      <p:to>
                                        <p:strVal val="visible"/>
                                      </p:to>
                                    </p:set>
                                    <p:animEffect transition="in" filter="fade">
                                      <p:cBhvr>
                                        <p:cTn id="90" dur="500"/>
                                        <p:tgtEl>
                                          <p:spTgt spid="80"/>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3110"/>
                                        </p:tgtEl>
                                        <p:attrNameLst>
                                          <p:attrName>style.visibility</p:attrName>
                                        </p:attrNameLst>
                                      </p:cBhvr>
                                      <p:to>
                                        <p:strVal val="visible"/>
                                      </p:to>
                                    </p:set>
                                    <p:animEffect transition="in" filter="fade">
                                      <p:cBhvr>
                                        <p:cTn id="95" dur="1000"/>
                                        <p:tgtEl>
                                          <p:spTgt spid="3110"/>
                                        </p:tgtEl>
                                      </p:cBhvr>
                                    </p:animEffect>
                                    <p:anim calcmode="lin" valueType="num">
                                      <p:cBhvr>
                                        <p:cTn id="96" dur="1000" fill="hold"/>
                                        <p:tgtEl>
                                          <p:spTgt spid="3110"/>
                                        </p:tgtEl>
                                        <p:attrNameLst>
                                          <p:attrName>ppt_x</p:attrName>
                                        </p:attrNameLst>
                                      </p:cBhvr>
                                      <p:tavLst>
                                        <p:tav tm="0">
                                          <p:val>
                                            <p:strVal val="#ppt_x"/>
                                          </p:val>
                                        </p:tav>
                                        <p:tav tm="100000">
                                          <p:val>
                                            <p:strVal val="#ppt_x"/>
                                          </p:val>
                                        </p:tav>
                                      </p:tavLst>
                                    </p:anim>
                                    <p:anim calcmode="lin" valueType="num">
                                      <p:cBhvr>
                                        <p:cTn id="97" dur="1000" fill="hold"/>
                                        <p:tgtEl>
                                          <p:spTgt spid="31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0"/>
      <p:bldP spid="86" grpId="1"/>
      <p:bldP spid="41" grpId="0"/>
      <p:bldP spid="43" grpId="0"/>
      <p:bldP spid="55" grpId="0"/>
      <p:bldP spid="55" grpId="1"/>
      <p:bldP spid="57" grpId="0"/>
      <p:bldP spid="31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9">
            <a:extLst>
              <a:ext uri="{FF2B5EF4-FFF2-40B4-BE49-F238E27FC236}">
                <a16:creationId xmlns:a16="http://schemas.microsoft.com/office/drawing/2014/main" id="{0678EF4F-2D0C-44A2-B86B-9DAE87D5E419}"/>
              </a:ext>
            </a:extLst>
          </p:cNvPr>
          <p:cNvSpPr txBox="1">
            <a:spLocks noChangeArrowheads="1"/>
          </p:cNvSpPr>
          <p:nvPr/>
        </p:nvSpPr>
        <p:spPr bwMode="auto">
          <a:xfrm>
            <a:off x="3733800" y="1447800"/>
            <a:ext cx="609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a:latin typeface="Times New Roman" panose="02020603050405020304" pitchFamily="18" charset="0"/>
              </a:rPr>
              <a:t>B</a:t>
            </a:r>
          </a:p>
        </p:txBody>
      </p:sp>
      <p:sp>
        <p:nvSpPr>
          <p:cNvPr id="6147" name="Text Box 40">
            <a:extLst>
              <a:ext uri="{FF2B5EF4-FFF2-40B4-BE49-F238E27FC236}">
                <a16:creationId xmlns:a16="http://schemas.microsoft.com/office/drawing/2014/main" id="{0F490D91-876A-4739-80CC-DD5F3877911F}"/>
              </a:ext>
            </a:extLst>
          </p:cNvPr>
          <p:cNvSpPr txBox="1">
            <a:spLocks noChangeArrowheads="1"/>
          </p:cNvSpPr>
          <p:nvPr/>
        </p:nvSpPr>
        <p:spPr bwMode="auto">
          <a:xfrm>
            <a:off x="4876800" y="3643313"/>
            <a:ext cx="609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a:latin typeface="Times New Roman" panose="02020603050405020304" pitchFamily="18" charset="0"/>
              </a:rPr>
              <a:t>C</a:t>
            </a:r>
          </a:p>
        </p:txBody>
      </p:sp>
      <p:sp>
        <p:nvSpPr>
          <p:cNvPr id="6148" name="Text Box 41">
            <a:extLst>
              <a:ext uri="{FF2B5EF4-FFF2-40B4-BE49-F238E27FC236}">
                <a16:creationId xmlns:a16="http://schemas.microsoft.com/office/drawing/2014/main" id="{F09FED2B-C2C7-4EB4-8F5B-D4BEE39768A3}"/>
              </a:ext>
            </a:extLst>
          </p:cNvPr>
          <p:cNvSpPr txBox="1">
            <a:spLocks noChangeArrowheads="1"/>
          </p:cNvSpPr>
          <p:nvPr/>
        </p:nvSpPr>
        <p:spPr bwMode="auto">
          <a:xfrm>
            <a:off x="762000" y="3976688"/>
            <a:ext cx="609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a:latin typeface="Times New Roman" panose="02020603050405020304" pitchFamily="18" charset="0"/>
              </a:rPr>
              <a:t>D</a:t>
            </a:r>
          </a:p>
        </p:txBody>
      </p:sp>
      <p:sp>
        <p:nvSpPr>
          <p:cNvPr id="6149" name="Text Box 42">
            <a:extLst>
              <a:ext uri="{FF2B5EF4-FFF2-40B4-BE49-F238E27FC236}">
                <a16:creationId xmlns:a16="http://schemas.microsoft.com/office/drawing/2014/main" id="{B20D04DE-2B42-49F4-A609-231D6AA14C41}"/>
              </a:ext>
            </a:extLst>
          </p:cNvPr>
          <p:cNvSpPr txBox="1">
            <a:spLocks noChangeArrowheads="1"/>
          </p:cNvSpPr>
          <p:nvPr/>
        </p:nvSpPr>
        <p:spPr bwMode="auto">
          <a:xfrm>
            <a:off x="1600200" y="4052888"/>
            <a:ext cx="609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a:latin typeface="Times New Roman" panose="02020603050405020304" pitchFamily="18" charset="0"/>
              </a:rPr>
              <a:t>H</a:t>
            </a:r>
          </a:p>
        </p:txBody>
      </p:sp>
      <p:sp>
        <p:nvSpPr>
          <p:cNvPr id="6150" name="Text Box 43">
            <a:extLst>
              <a:ext uri="{FF2B5EF4-FFF2-40B4-BE49-F238E27FC236}">
                <a16:creationId xmlns:a16="http://schemas.microsoft.com/office/drawing/2014/main" id="{97704C66-5CB7-4E28-B711-6563A6366514}"/>
              </a:ext>
            </a:extLst>
          </p:cNvPr>
          <p:cNvSpPr txBox="1">
            <a:spLocks noChangeArrowheads="1"/>
          </p:cNvSpPr>
          <p:nvPr/>
        </p:nvSpPr>
        <p:spPr bwMode="auto">
          <a:xfrm>
            <a:off x="1447800" y="1447800"/>
            <a:ext cx="609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a:latin typeface="Times New Roman" panose="02020603050405020304" pitchFamily="18" charset="0"/>
              </a:rPr>
              <a:t>A</a:t>
            </a:r>
          </a:p>
        </p:txBody>
      </p:sp>
      <p:grpSp>
        <p:nvGrpSpPr>
          <p:cNvPr id="6151" name="Group 44">
            <a:extLst>
              <a:ext uri="{FF2B5EF4-FFF2-40B4-BE49-F238E27FC236}">
                <a16:creationId xmlns:a16="http://schemas.microsoft.com/office/drawing/2014/main" id="{3520228C-7E77-4B47-AB8E-9246DFC33E66}"/>
              </a:ext>
            </a:extLst>
          </p:cNvPr>
          <p:cNvGrpSpPr>
            <a:grpSpLocks/>
          </p:cNvGrpSpPr>
          <p:nvPr/>
        </p:nvGrpSpPr>
        <p:grpSpPr bwMode="auto">
          <a:xfrm>
            <a:off x="1066800" y="1905000"/>
            <a:ext cx="4191000" cy="2057400"/>
            <a:chOff x="1008" y="864"/>
            <a:chExt cx="3108" cy="1296"/>
          </a:xfrm>
        </p:grpSpPr>
        <p:grpSp>
          <p:nvGrpSpPr>
            <p:cNvPr id="6167" name="Group 45">
              <a:extLst>
                <a:ext uri="{FF2B5EF4-FFF2-40B4-BE49-F238E27FC236}">
                  <a16:creationId xmlns:a16="http://schemas.microsoft.com/office/drawing/2014/main" id="{650D964B-C866-4EA4-B918-2A2DE5A21363}"/>
                </a:ext>
              </a:extLst>
            </p:cNvPr>
            <p:cNvGrpSpPr>
              <a:grpSpLocks/>
            </p:cNvGrpSpPr>
            <p:nvPr/>
          </p:nvGrpSpPr>
          <p:grpSpPr bwMode="auto">
            <a:xfrm>
              <a:off x="1008" y="864"/>
              <a:ext cx="3108" cy="1296"/>
              <a:chOff x="876" y="1824"/>
              <a:chExt cx="3108" cy="1296"/>
            </a:xfrm>
          </p:grpSpPr>
          <p:sp>
            <p:nvSpPr>
              <p:cNvPr id="6172" name="Line 46">
                <a:extLst>
                  <a:ext uri="{FF2B5EF4-FFF2-40B4-BE49-F238E27FC236}">
                    <a16:creationId xmlns:a16="http://schemas.microsoft.com/office/drawing/2014/main" id="{90F8581D-26BA-4CFB-AC46-EB36E7EF1815}"/>
                  </a:ext>
                </a:extLst>
              </p:cNvPr>
              <p:cNvSpPr>
                <a:spLocks noChangeShapeType="1"/>
              </p:cNvSpPr>
              <p:nvPr/>
            </p:nvSpPr>
            <p:spPr bwMode="auto">
              <a:xfrm>
                <a:off x="1513" y="1824"/>
                <a:ext cx="1348" cy="0"/>
              </a:xfrm>
              <a:prstGeom prst="line">
                <a:avLst/>
              </a:prstGeom>
              <a:noFill/>
              <a:ln w="38100">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3" name="Line 47">
                <a:extLst>
                  <a:ext uri="{FF2B5EF4-FFF2-40B4-BE49-F238E27FC236}">
                    <a16:creationId xmlns:a16="http://schemas.microsoft.com/office/drawing/2014/main" id="{9C28EFF8-726B-4A2F-9917-3AD96C2CE513}"/>
                  </a:ext>
                </a:extLst>
              </p:cNvPr>
              <p:cNvSpPr>
                <a:spLocks noChangeShapeType="1"/>
              </p:cNvSpPr>
              <p:nvPr/>
            </p:nvSpPr>
            <p:spPr bwMode="auto">
              <a:xfrm flipH="1">
                <a:off x="876" y="1824"/>
                <a:ext cx="637" cy="1296"/>
              </a:xfrm>
              <a:prstGeom prst="line">
                <a:avLst/>
              </a:prstGeom>
              <a:noFill/>
              <a:ln w="38100">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4" name="Line 48">
                <a:extLst>
                  <a:ext uri="{FF2B5EF4-FFF2-40B4-BE49-F238E27FC236}">
                    <a16:creationId xmlns:a16="http://schemas.microsoft.com/office/drawing/2014/main" id="{D7C286F9-AD17-41C8-9A6A-7140FD4EC1FC}"/>
                  </a:ext>
                </a:extLst>
              </p:cNvPr>
              <p:cNvSpPr>
                <a:spLocks noChangeShapeType="1"/>
              </p:cNvSpPr>
              <p:nvPr/>
            </p:nvSpPr>
            <p:spPr bwMode="auto">
              <a:xfrm>
                <a:off x="2861" y="1824"/>
                <a:ext cx="1123" cy="1296"/>
              </a:xfrm>
              <a:prstGeom prst="line">
                <a:avLst/>
              </a:prstGeom>
              <a:noFill/>
              <a:ln w="38100">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5" name="Line 49">
                <a:extLst>
                  <a:ext uri="{FF2B5EF4-FFF2-40B4-BE49-F238E27FC236}">
                    <a16:creationId xmlns:a16="http://schemas.microsoft.com/office/drawing/2014/main" id="{5A56C9FA-78A1-457E-8737-8F806A523844}"/>
                  </a:ext>
                </a:extLst>
              </p:cNvPr>
              <p:cNvSpPr>
                <a:spLocks noChangeShapeType="1"/>
              </p:cNvSpPr>
              <p:nvPr/>
            </p:nvSpPr>
            <p:spPr bwMode="auto">
              <a:xfrm>
                <a:off x="876" y="3120"/>
                <a:ext cx="3108" cy="0"/>
              </a:xfrm>
              <a:prstGeom prst="line">
                <a:avLst/>
              </a:prstGeom>
              <a:noFill/>
              <a:ln w="38100">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68" name="Line 50">
              <a:extLst>
                <a:ext uri="{FF2B5EF4-FFF2-40B4-BE49-F238E27FC236}">
                  <a16:creationId xmlns:a16="http://schemas.microsoft.com/office/drawing/2014/main" id="{104192AD-D6A1-4328-BA7C-331BA115EB94}"/>
                </a:ext>
              </a:extLst>
            </p:cNvPr>
            <p:cNvSpPr>
              <a:spLocks noChangeShapeType="1"/>
            </p:cNvSpPr>
            <p:nvPr/>
          </p:nvSpPr>
          <p:spPr bwMode="auto">
            <a:xfrm>
              <a:off x="1637" y="864"/>
              <a:ext cx="0" cy="1296"/>
            </a:xfrm>
            <a:prstGeom prst="line">
              <a:avLst/>
            </a:prstGeom>
            <a:noFill/>
            <a:ln w="44450">
              <a:solidFill>
                <a:srgbClr val="0000FF"/>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grpSp>
          <p:nvGrpSpPr>
            <p:cNvPr id="6169" name="Group 51">
              <a:extLst>
                <a:ext uri="{FF2B5EF4-FFF2-40B4-BE49-F238E27FC236}">
                  <a16:creationId xmlns:a16="http://schemas.microsoft.com/office/drawing/2014/main" id="{396BBC99-98AE-4DE3-821B-6A2B3E3B2D67}"/>
                </a:ext>
              </a:extLst>
            </p:cNvPr>
            <p:cNvGrpSpPr>
              <a:grpSpLocks/>
            </p:cNvGrpSpPr>
            <p:nvPr/>
          </p:nvGrpSpPr>
          <p:grpSpPr bwMode="auto">
            <a:xfrm>
              <a:off x="1647" y="1982"/>
              <a:ext cx="144" cy="144"/>
              <a:chOff x="1872" y="3024"/>
              <a:chExt cx="144" cy="144"/>
            </a:xfrm>
          </p:grpSpPr>
          <p:sp>
            <p:nvSpPr>
              <p:cNvPr id="6170" name="Line 52">
                <a:extLst>
                  <a:ext uri="{FF2B5EF4-FFF2-40B4-BE49-F238E27FC236}">
                    <a16:creationId xmlns:a16="http://schemas.microsoft.com/office/drawing/2014/main" id="{C8ED36B2-12D9-4033-ADD7-703E8E2EAABA}"/>
                  </a:ext>
                </a:extLst>
              </p:cNvPr>
              <p:cNvSpPr>
                <a:spLocks noChangeShapeType="1"/>
              </p:cNvSpPr>
              <p:nvPr/>
            </p:nvSpPr>
            <p:spPr bwMode="auto">
              <a:xfrm>
                <a:off x="1872" y="3024"/>
                <a:ext cx="144"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1" name="Line 53">
                <a:extLst>
                  <a:ext uri="{FF2B5EF4-FFF2-40B4-BE49-F238E27FC236}">
                    <a16:creationId xmlns:a16="http://schemas.microsoft.com/office/drawing/2014/main" id="{E8186ACD-0F9E-4664-930F-A3D617BB60F0}"/>
                  </a:ext>
                </a:extLst>
              </p:cNvPr>
              <p:cNvSpPr>
                <a:spLocks noChangeShapeType="1"/>
              </p:cNvSpPr>
              <p:nvPr/>
            </p:nvSpPr>
            <p:spPr bwMode="auto">
              <a:xfrm>
                <a:off x="2016" y="3024"/>
                <a:ext cx="0" cy="144"/>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9510" name="Text Box 54">
            <a:extLst>
              <a:ext uri="{FF2B5EF4-FFF2-40B4-BE49-F238E27FC236}">
                <a16:creationId xmlns:a16="http://schemas.microsoft.com/office/drawing/2014/main" id="{C251F122-6F8F-4617-AD92-BD80C990A5BE}"/>
              </a:ext>
            </a:extLst>
          </p:cNvPr>
          <p:cNvSpPr txBox="1">
            <a:spLocks noChangeArrowheads="1"/>
          </p:cNvSpPr>
          <p:nvPr/>
        </p:nvSpPr>
        <p:spPr bwMode="auto">
          <a:xfrm>
            <a:off x="2819400" y="1219200"/>
            <a:ext cx="609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rgbClr val="D54011"/>
                </a:solidFill>
                <a:latin typeface="Times New Roman" panose="02020603050405020304" pitchFamily="18" charset="0"/>
              </a:rPr>
              <a:t>b</a:t>
            </a:r>
          </a:p>
        </p:txBody>
      </p:sp>
      <p:sp>
        <p:nvSpPr>
          <p:cNvPr id="19511" name="AutoShape 55">
            <a:extLst>
              <a:ext uri="{FF2B5EF4-FFF2-40B4-BE49-F238E27FC236}">
                <a16:creationId xmlns:a16="http://schemas.microsoft.com/office/drawing/2014/main" id="{E10A9600-EABF-4864-B2B5-7A0DD8436856}"/>
              </a:ext>
            </a:extLst>
          </p:cNvPr>
          <p:cNvSpPr>
            <a:spLocks/>
          </p:cNvSpPr>
          <p:nvPr/>
        </p:nvSpPr>
        <p:spPr bwMode="auto">
          <a:xfrm rot="-5400000">
            <a:off x="2705100" y="800100"/>
            <a:ext cx="228600" cy="1828800"/>
          </a:xfrm>
          <a:prstGeom prst="rightBrace">
            <a:avLst>
              <a:gd name="adj1" fmla="val 66667"/>
              <a:gd name="adj2" fmla="val 50000"/>
            </a:avLst>
          </a:prstGeom>
          <a:noFill/>
          <a:ln w="12700">
            <a:solidFill>
              <a:schemeClr val="tx1"/>
            </a:solidFill>
            <a:prstDash val="lgDash"/>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vi-VN" altLang="en-US" sz="2800" b="1">
              <a:latin typeface="Times New Roman" panose="02020603050405020304" pitchFamily="18" charset="0"/>
            </a:endParaRPr>
          </a:p>
        </p:txBody>
      </p:sp>
      <p:sp>
        <p:nvSpPr>
          <p:cNvPr id="19512" name="Text Box 56">
            <a:extLst>
              <a:ext uri="{FF2B5EF4-FFF2-40B4-BE49-F238E27FC236}">
                <a16:creationId xmlns:a16="http://schemas.microsoft.com/office/drawing/2014/main" id="{DF69A1B7-EBD2-45AF-8596-632F5D11A886}"/>
              </a:ext>
            </a:extLst>
          </p:cNvPr>
          <p:cNvSpPr txBox="1">
            <a:spLocks noChangeArrowheads="1"/>
          </p:cNvSpPr>
          <p:nvPr/>
        </p:nvSpPr>
        <p:spPr bwMode="auto">
          <a:xfrm>
            <a:off x="2286000" y="2665413"/>
            <a:ext cx="609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rgbClr val="D54011"/>
                </a:solidFill>
                <a:latin typeface="Times New Roman" panose="02020603050405020304" pitchFamily="18" charset="0"/>
              </a:rPr>
              <a:t>h</a:t>
            </a:r>
          </a:p>
        </p:txBody>
      </p:sp>
      <p:sp>
        <p:nvSpPr>
          <p:cNvPr id="19513" name="AutoShape 57">
            <a:extLst>
              <a:ext uri="{FF2B5EF4-FFF2-40B4-BE49-F238E27FC236}">
                <a16:creationId xmlns:a16="http://schemas.microsoft.com/office/drawing/2014/main" id="{9DE522A6-D047-4B4C-8257-E8BDE751B3F1}"/>
              </a:ext>
            </a:extLst>
          </p:cNvPr>
          <p:cNvSpPr>
            <a:spLocks/>
          </p:cNvSpPr>
          <p:nvPr/>
        </p:nvSpPr>
        <p:spPr bwMode="auto">
          <a:xfrm rot="5400000">
            <a:off x="3109119" y="2072481"/>
            <a:ext cx="101600" cy="4033838"/>
          </a:xfrm>
          <a:prstGeom prst="rightBrace">
            <a:avLst>
              <a:gd name="adj1" fmla="val 330859"/>
              <a:gd name="adj2" fmla="val 50000"/>
            </a:avLst>
          </a:prstGeom>
          <a:noFill/>
          <a:ln w="12700">
            <a:solidFill>
              <a:schemeClr val="tx1"/>
            </a:solidFill>
            <a:prstDash val="lgDash"/>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vi-VN" altLang="en-US" sz="2800" b="1">
              <a:latin typeface="Times New Roman" panose="02020603050405020304" pitchFamily="18" charset="0"/>
            </a:endParaRPr>
          </a:p>
        </p:txBody>
      </p:sp>
      <p:sp>
        <p:nvSpPr>
          <p:cNvPr id="19514" name="Text Box 58">
            <a:extLst>
              <a:ext uri="{FF2B5EF4-FFF2-40B4-BE49-F238E27FC236}">
                <a16:creationId xmlns:a16="http://schemas.microsoft.com/office/drawing/2014/main" id="{4721D502-745B-453C-AE95-A16BA8826F23}"/>
              </a:ext>
            </a:extLst>
          </p:cNvPr>
          <p:cNvSpPr txBox="1">
            <a:spLocks noChangeArrowheads="1"/>
          </p:cNvSpPr>
          <p:nvPr/>
        </p:nvSpPr>
        <p:spPr bwMode="auto">
          <a:xfrm>
            <a:off x="2895600" y="3962400"/>
            <a:ext cx="609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rgbClr val="D54011"/>
                </a:solidFill>
                <a:latin typeface="Times New Roman" panose="02020603050405020304" pitchFamily="18" charset="0"/>
              </a:rPr>
              <a:t>a</a:t>
            </a:r>
          </a:p>
        </p:txBody>
      </p:sp>
      <p:sp>
        <p:nvSpPr>
          <p:cNvPr id="19515" name="AutoShape 59">
            <a:extLst>
              <a:ext uri="{FF2B5EF4-FFF2-40B4-BE49-F238E27FC236}">
                <a16:creationId xmlns:a16="http://schemas.microsoft.com/office/drawing/2014/main" id="{665333BB-7C21-4DE8-951D-B9231B76BFD1}"/>
              </a:ext>
            </a:extLst>
          </p:cNvPr>
          <p:cNvSpPr>
            <a:spLocks/>
          </p:cNvSpPr>
          <p:nvPr/>
        </p:nvSpPr>
        <p:spPr bwMode="auto">
          <a:xfrm>
            <a:off x="1995488" y="1947863"/>
            <a:ext cx="214312" cy="1973262"/>
          </a:xfrm>
          <a:prstGeom prst="rightBrace">
            <a:avLst>
              <a:gd name="adj1" fmla="val 76729"/>
              <a:gd name="adj2" fmla="val 50000"/>
            </a:avLst>
          </a:prstGeom>
          <a:noFill/>
          <a:ln w="12700">
            <a:solidFill>
              <a:schemeClr val="tx1"/>
            </a:solidFill>
            <a:prstDash val="lgDash"/>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en-US" sz="2800">
              <a:latin typeface="Times New Roman" panose="02020603050405020304" pitchFamily="18" charset="0"/>
            </a:endParaRPr>
          </a:p>
        </p:txBody>
      </p:sp>
      <p:sp>
        <p:nvSpPr>
          <p:cNvPr id="19516" name="Text Box 60">
            <a:extLst>
              <a:ext uri="{FF2B5EF4-FFF2-40B4-BE49-F238E27FC236}">
                <a16:creationId xmlns:a16="http://schemas.microsoft.com/office/drawing/2014/main" id="{537FC670-3634-4EED-82FC-7822B7706568}"/>
              </a:ext>
            </a:extLst>
          </p:cNvPr>
          <p:cNvSpPr txBox="1">
            <a:spLocks noChangeArrowheads="1"/>
          </p:cNvSpPr>
          <p:nvPr/>
        </p:nvSpPr>
        <p:spPr bwMode="auto">
          <a:xfrm>
            <a:off x="228600" y="5029200"/>
            <a:ext cx="2819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b="1">
                <a:solidFill>
                  <a:srgbClr val="FF0066"/>
                </a:solidFill>
                <a:latin typeface="Times New Roman" panose="02020603050405020304" pitchFamily="18" charset="0"/>
              </a:rPr>
              <a:t>S</a:t>
            </a:r>
            <a:r>
              <a:rPr lang="en-US" altLang="en-US" sz="4000" b="1">
                <a:solidFill>
                  <a:srgbClr val="5417CF"/>
                </a:solidFill>
                <a:latin typeface="Times New Roman" panose="02020603050405020304" pitchFamily="18" charset="0"/>
              </a:rPr>
              <a:t> </a:t>
            </a:r>
            <a:r>
              <a:rPr lang="en-US" altLang="en-US" sz="2800" b="1">
                <a:solidFill>
                  <a:srgbClr val="5417CF"/>
                </a:solidFill>
                <a:latin typeface="Times New Roman" panose="02020603050405020304" pitchFamily="18" charset="0"/>
              </a:rPr>
              <a:t>là diện tích ;</a:t>
            </a:r>
          </a:p>
        </p:txBody>
      </p:sp>
      <p:sp>
        <p:nvSpPr>
          <p:cNvPr id="19517" name="Text Box 61">
            <a:extLst>
              <a:ext uri="{FF2B5EF4-FFF2-40B4-BE49-F238E27FC236}">
                <a16:creationId xmlns:a16="http://schemas.microsoft.com/office/drawing/2014/main" id="{3BCC0F55-ED6D-4649-88FC-350FFC0B9AA1}"/>
              </a:ext>
            </a:extLst>
          </p:cNvPr>
          <p:cNvSpPr txBox="1">
            <a:spLocks noChangeArrowheads="1"/>
          </p:cNvSpPr>
          <p:nvPr/>
        </p:nvSpPr>
        <p:spPr bwMode="auto">
          <a:xfrm>
            <a:off x="2895600" y="5195888"/>
            <a:ext cx="3581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rgbClr val="FF0066"/>
                </a:solidFill>
                <a:latin typeface="Times New Roman" panose="02020603050405020304" pitchFamily="18" charset="0"/>
              </a:rPr>
              <a:t>a, b</a:t>
            </a:r>
            <a:r>
              <a:rPr lang="en-US" altLang="en-US" sz="2800" b="1">
                <a:solidFill>
                  <a:srgbClr val="D54011"/>
                </a:solidFill>
                <a:latin typeface="Times New Roman" panose="02020603050405020304" pitchFamily="18" charset="0"/>
              </a:rPr>
              <a:t> </a:t>
            </a:r>
            <a:r>
              <a:rPr lang="en-US" altLang="en-US" sz="2800" b="1">
                <a:solidFill>
                  <a:srgbClr val="5417CF"/>
                </a:solidFill>
                <a:latin typeface="Times New Roman" panose="02020603050405020304" pitchFamily="18" charset="0"/>
              </a:rPr>
              <a:t>là độ dài hai đáy ;</a:t>
            </a:r>
          </a:p>
        </p:txBody>
      </p:sp>
      <p:sp>
        <p:nvSpPr>
          <p:cNvPr id="19518" name="Text Box 62">
            <a:extLst>
              <a:ext uri="{FF2B5EF4-FFF2-40B4-BE49-F238E27FC236}">
                <a16:creationId xmlns:a16="http://schemas.microsoft.com/office/drawing/2014/main" id="{61F6903C-CDA1-4F20-A2B1-BF14417C88B6}"/>
              </a:ext>
            </a:extLst>
          </p:cNvPr>
          <p:cNvSpPr txBox="1">
            <a:spLocks noChangeArrowheads="1"/>
          </p:cNvSpPr>
          <p:nvPr/>
        </p:nvSpPr>
        <p:spPr bwMode="auto">
          <a:xfrm>
            <a:off x="6400800" y="5195888"/>
            <a:ext cx="2438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solidFill>
                  <a:srgbClr val="FF0066"/>
                </a:solidFill>
                <a:latin typeface="Times New Roman" panose="02020603050405020304" pitchFamily="18" charset="0"/>
              </a:rPr>
              <a:t>h</a:t>
            </a:r>
            <a:r>
              <a:rPr lang="en-US" altLang="en-US" sz="2800" b="1">
                <a:solidFill>
                  <a:srgbClr val="5417CF"/>
                </a:solidFill>
                <a:latin typeface="Times New Roman" panose="02020603050405020304" pitchFamily="18" charset="0"/>
              </a:rPr>
              <a:t> là chiều cao</a:t>
            </a:r>
          </a:p>
        </p:txBody>
      </p:sp>
      <p:sp>
        <p:nvSpPr>
          <p:cNvPr id="6161" name="Rectangle 64">
            <a:extLst>
              <a:ext uri="{FF2B5EF4-FFF2-40B4-BE49-F238E27FC236}">
                <a16:creationId xmlns:a16="http://schemas.microsoft.com/office/drawing/2014/main" id="{8EB18BC6-EC1C-4C86-98D5-663A88FCE06B}"/>
              </a:ext>
            </a:extLst>
          </p:cNvPr>
          <p:cNvSpPr>
            <a:spLocks noChangeArrowheads="1"/>
          </p:cNvSpPr>
          <p:nvPr/>
        </p:nvSpPr>
        <p:spPr bwMode="auto">
          <a:xfrm>
            <a:off x="0" y="2743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en-US" sz="2800">
              <a:latin typeface="Times New Roman" panose="02020603050405020304" pitchFamily="18" charset="0"/>
            </a:endParaRPr>
          </a:p>
        </p:txBody>
      </p:sp>
      <p:sp>
        <p:nvSpPr>
          <p:cNvPr id="6162" name="Rectangle 65">
            <a:extLst>
              <a:ext uri="{FF2B5EF4-FFF2-40B4-BE49-F238E27FC236}">
                <a16:creationId xmlns:a16="http://schemas.microsoft.com/office/drawing/2014/main" id="{29091293-FC10-491A-AF08-FC3B247E4355}"/>
              </a:ext>
            </a:extLst>
          </p:cNvPr>
          <p:cNvSpPr>
            <a:spLocks noChangeArrowheads="1"/>
          </p:cNvSpPr>
          <p:nvPr/>
        </p:nvSpPr>
        <p:spPr bwMode="auto">
          <a:xfrm>
            <a:off x="0" y="2743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en-US" sz="2800">
              <a:latin typeface="Times New Roman" panose="02020603050405020304" pitchFamily="18" charset="0"/>
            </a:endParaRPr>
          </a:p>
        </p:txBody>
      </p:sp>
      <p:sp>
        <p:nvSpPr>
          <p:cNvPr id="6163" name="Rectangle 66">
            <a:extLst>
              <a:ext uri="{FF2B5EF4-FFF2-40B4-BE49-F238E27FC236}">
                <a16:creationId xmlns:a16="http://schemas.microsoft.com/office/drawing/2014/main" id="{96BF0E24-176D-48CF-88EC-00793F3FBFA2}"/>
              </a:ext>
            </a:extLst>
          </p:cNvPr>
          <p:cNvSpPr>
            <a:spLocks noChangeArrowheads="1"/>
          </p:cNvSpPr>
          <p:nvPr/>
        </p:nvSpPr>
        <p:spPr bwMode="auto">
          <a:xfrm>
            <a:off x="0" y="2743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en-US" sz="2800">
              <a:latin typeface="Times New Roman" panose="02020603050405020304" pitchFamily="18" charset="0"/>
            </a:endParaRPr>
          </a:p>
        </p:txBody>
      </p:sp>
      <p:sp>
        <p:nvSpPr>
          <p:cNvPr id="6164" name="Rectangle 67">
            <a:extLst>
              <a:ext uri="{FF2B5EF4-FFF2-40B4-BE49-F238E27FC236}">
                <a16:creationId xmlns:a16="http://schemas.microsoft.com/office/drawing/2014/main" id="{686C459E-1660-4DDD-8326-00594943BBD4}"/>
              </a:ext>
            </a:extLst>
          </p:cNvPr>
          <p:cNvSpPr>
            <a:spLocks noChangeArrowheads="1"/>
          </p:cNvSpPr>
          <p:nvPr/>
        </p:nvSpPr>
        <p:spPr bwMode="auto">
          <a:xfrm>
            <a:off x="0" y="2743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en-US" sz="2800">
              <a:latin typeface="Times New Roman" panose="02020603050405020304" pitchFamily="18" charset="0"/>
            </a:endParaRPr>
          </a:p>
        </p:txBody>
      </p:sp>
      <p:sp>
        <p:nvSpPr>
          <p:cNvPr id="6165" name="TextBox 1">
            <a:extLst>
              <a:ext uri="{FF2B5EF4-FFF2-40B4-BE49-F238E27FC236}">
                <a16:creationId xmlns:a16="http://schemas.microsoft.com/office/drawing/2014/main" id="{1A0C3E59-4896-44CA-9D10-3D5FF84963DA}"/>
              </a:ext>
            </a:extLst>
          </p:cNvPr>
          <p:cNvSpPr txBox="1">
            <a:spLocks noChangeArrowheads="1"/>
          </p:cNvSpPr>
          <p:nvPr/>
        </p:nvSpPr>
        <p:spPr bwMode="auto">
          <a:xfrm>
            <a:off x="0" y="65088"/>
            <a:ext cx="883443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a:solidFill>
                  <a:srgbClr val="0000CC"/>
                </a:solidFill>
                <a:latin typeface="Times New Roman" panose="02020603050405020304" pitchFamily="18" charset="0"/>
              </a:rPr>
              <a:t>Diện tích hình thang bằng tổng độ dài hai đáy nhân với chiều cao (cùng một đơn vị đo) rồi chia cho 2</a:t>
            </a:r>
            <a:r>
              <a:rPr lang="en-US" altLang="en-US" b="1">
                <a:solidFill>
                  <a:srgbClr val="0000CC"/>
                </a:solidFill>
                <a:latin typeface="Times New Roman" panose="02020603050405020304" pitchFamily="18" charset="0"/>
              </a:rPr>
              <a:t>.</a:t>
            </a:r>
            <a:endParaRPr lang="en-US" altLang="en-US">
              <a:solidFill>
                <a:srgbClr val="0000CC"/>
              </a:solidFill>
              <a:latin typeface="Times New Roman" panose="02020603050405020304" pitchFamily="18" charset="0"/>
            </a:endParaRPr>
          </a:p>
        </p:txBody>
      </p:sp>
      <p:sp>
        <p:nvSpPr>
          <p:cNvPr id="3" name="TextBox 2">
            <a:extLst>
              <a:ext uri="{FF2B5EF4-FFF2-40B4-BE49-F238E27FC236}">
                <a16:creationId xmlns:a16="http://schemas.microsoft.com/office/drawing/2014/main" id="{1DD05F48-2176-40D9-B30B-080DD217507A}"/>
              </a:ext>
            </a:extLst>
          </p:cNvPr>
          <p:cNvSpPr txBox="1">
            <a:spLocks noRot="1" noChangeAspect="1" noMove="1" noResize="1" noEditPoints="1" noAdjustHandles="1" noChangeArrowheads="1" noChangeShapeType="1" noTextEdit="1"/>
          </p:cNvSpPr>
          <p:nvPr/>
        </p:nvSpPr>
        <p:spPr>
          <a:xfrm>
            <a:off x="5667913" y="1981200"/>
            <a:ext cx="3048000" cy="914930"/>
          </a:xfrm>
          <a:prstGeom prst="rect">
            <a:avLst/>
          </a:prstGeom>
          <a:blipFill rotWithShape="1">
            <a:blip r:embed="rId2"/>
            <a:stretch>
              <a:fillRect l="-6200" b="-10667"/>
            </a:stretch>
          </a:blipFill>
        </p:spPr>
        <p:txBody>
          <a:bodyPr/>
          <a:lstStyle/>
          <a:p>
            <a:pPr eaLnBrk="1" hangingPunct="1">
              <a:defRPr/>
            </a:pPr>
            <a:r>
              <a:rPr lang="en-US">
                <a:noFill/>
              </a:rPr>
              <a:t>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9516"/>
                                        </p:tgtEl>
                                        <p:attrNameLst>
                                          <p:attrName>style.visibility</p:attrName>
                                        </p:attrNameLst>
                                      </p:cBhvr>
                                      <p:to>
                                        <p:strVal val="visible"/>
                                      </p:to>
                                    </p:set>
                                    <p:animEffect transition="in" filter="box(in)">
                                      <p:cBhvr>
                                        <p:cTn id="12" dur="500"/>
                                        <p:tgtEl>
                                          <p:spTgt spid="195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9517"/>
                                        </p:tgtEl>
                                        <p:attrNameLst>
                                          <p:attrName>style.visibility</p:attrName>
                                        </p:attrNameLst>
                                      </p:cBhvr>
                                      <p:to>
                                        <p:strVal val="visible"/>
                                      </p:to>
                                    </p:set>
                                    <p:animEffect transition="in" filter="box(in)">
                                      <p:cBhvr>
                                        <p:cTn id="17" dur="500"/>
                                        <p:tgtEl>
                                          <p:spTgt spid="19517"/>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9514"/>
                                        </p:tgtEl>
                                        <p:attrNameLst>
                                          <p:attrName>style.visibility</p:attrName>
                                        </p:attrNameLst>
                                      </p:cBhvr>
                                      <p:to>
                                        <p:strVal val="visible"/>
                                      </p:to>
                                    </p:set>
                                    <p:animEffect transition="in" filter="box(in)">
                                      <p:cBhvr>
                                        <p:cTn id="20" dur="500"/>
                                        <p:tgtEl>
                                          <p:spTgt spid="19514"/>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19513"/>
                                        </p:tgtEl>
                                        <p:attrNameLst>
                                          <p:attrName>style.visibility</p:attrName>
                                        </p:attrNameLst>
                                      </p:cBhvr>
                                      <p:to>
                                        <p:strVal val="visible"/>
                                      </p:to>
                                    </p:set>
                                    <p:animEffect transition="in" filter="box(in)">
                                      <p:cBhvr>
                                        <p:cTn id="23" dur="500"/>
                                        <p:tgtEl>
                                          <p:spTgt spid="19513"/>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19511"/>
                                        </p:tgtEl>
                                        <p:attrNameLst>
                                          <p:attrName>style.visibility</p:attrName>
                                        </p:attrNameLst>
                                      </p:cBhvr>
                                      <p:to>
                                        <p:strVal val="visible"/>
                                      </p:to>
                                    </p:set>
                                    <p:animEffect transition="in" filter="box(in)">
                                      <p:cBhvr>
                                        <p:cTn id="26" dur="500"/>
                                        <p:tgtEl>
                                          <p:spTgt spid="19511"/>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19510"/>
                                        </p:tgtEl>
                                        <p:attrNameLst>
                                          <p:attrName>style.visibility</p:attrName>
                                        </p:attrNameLst>
                                      </p:cBhvr>
                                      <p:to>
                                        <p:strVal val="visible"/>
                                      </p:to>
                                    </p:set>
                                    <p:animEffect transition="in" filter="box(in)">
                                      <p:cBhvr>
                                        <p:cTn id="29" dur="500"/>
                                        <p:tgtEl>
                                          <p:spTgt spid="1951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19518"/>
                                        </p:tgtEl>
                                        <p:attrNameLst>
                                          <p:attrName>style.visibility</p:attrName>
                                        </p:attrNameLst>
                                      </p:cBhvr>
                                      <p:to>
                                        <p:strVal val="visible"/>
                                      </p:to>
                                    </p:set>
                                    <p:animEffect transition="in" filter="checkerboard(across)">
                                      <p:cBhvr>
                                        <p:cTn id="34" dur="500"/>
                                        <p:tgtEl>
                                          <p:spTgt spid="19518"/>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19512"/>
                                        </p:tgtEl>
                                        <p:attrNameLst>
                                          <p:attrName>style.visibility</p:attrName>
                                        </p:attrNameLst>
                                      </p:cBhvr>
                                      <p:to>
                                        <p:strVal val="visible"/>
                                      </p:to>
                                    </p:set>
                                    <p:animEffect transition="in" filter="checkerboard(across)">
                                      <p:cBhvr>
                                        <p:cTn id="37" dur="500"/>
                                        <p:tgtEl>
                                          <p:spTgt spid="19512"/>
                                        </p:tgtEl>
                                      </p:cBhvr>
                                    </p:animEffect>
                                  </p:childTnLst>
                                </p:cTn>
                              </p:par>
                              <p:par>
                                <p:cTn id="38" presetID="5" presetClass="entr" presetSubtype="10" fill="hold" grpId="0" nodeType="withEffect">
                                  <p:stCondLst>
                                    <p:cond delay="0"/>
                                  </p:stCondLst>
                                  <p:childTnLst>
                                    <p:set>
                                      <p:cBhvr>
                                        <p:cTn id="39" dur="1" fill="hold">
                                          <p:stCondLst>
                                            <p:cond delay="0"/>
                                          </p:stCondLst>
                                        </p:cTn>
                                        <p:tgtEl>
                                          <p:spTgt spid="19515"/>
                                        </p:tgtEl>
                                        <p:attrNameLst>
                                          <p:attrName>style.visibility</p:attrName>
                                        </p:attrNameLst>
                                      </p:cBhvr>
                                      <p:to>
                                        <p:strVal val="visible"/>
                                      </p:to>
                                    </p:set>
                                    <p:animEffect transition="in" filter="checkerboard(across)">
                                      <p:cBhvr>
                                        <p:cTn id="40" dur="500"/>
                                        <p:tgtEl>
                                          <p:spTgt spid="19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10" grpId="0"/>
      <p:bldP spid="19511" grpId="0" animBg="1"/>
      <p:bldP spid="19512" grpId="0"/>
      <p:bldP spid="19513" grpId="0" animBg="1"/>
      <p:bldP spid="19514" grpId="0"/>
      <p:bldP spid="19515" grpId="0" animBg="1"/>
      <p:bldP spid="19516" grpId="0"/>
      <p:bldP spid="19517" grpId="0"/>
      <p:bldP spid="195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Box 43">
            <a:extLst>
              <a:ext uri="{FF2B5EF4-FFF2-40B4-BE49-F238E27FC236}">
                <a16:creationId xmlns:a16="http://schemas.microsoft.com/office/drawing/2014/main" id="{EBA9E15F-5950-4BC9-8881-791EB291AB16}"/>
              </a:ext>
            </a:extLst>
          </p:cNvPr>
          <p:cNvSpPr txBox="1">
            <a:spLocks noChangeArrowheads="1"/>
          </p:cNvSpPr>
          <p:nvPr/>
        </p:nvSpPr>
        <p:spPr bwMode="auto">
          <a:xfrm>
            <a:off x="304800" y="762000"/>
            <a:ext cx="2362200" cy="4572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 Luyện tập </a:t>
            </a:r>
            <a:r>
              <a:rPr kumimoji="0" lang="en-US" altLang="en-US" sz="2400" b="0"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a:t>
            </a:r>
          </a:p>
        </p:txBody>
      </p:sp>
      <p:sp>
        <p:nvSpPr>
          <p:cNvPr id="38" name="Text Box 43">
            <a:extLst>
              <a:ext uri="{FF2B5EF4-FFF2-40B4-BE49-F238E27FC236}">
                <a16:creationId xmlns:a16="http://schemas.microsoft.com/office/drawing/2014/main" id="{1C3F59BA-4047-41AD-83BA-D3DEC43F5C9E}"/>
              </a:ext>
            </a:extLst>
          </p:cNvPr>
          <p:cNvSpPr txBox="1">
            <a:spLocks noChangeArrowheads="1"/>
          </p:cNvSpPr>
          <p:nvPr/>
        </p:nvSpPr>
        <p:spPr bwMode="auto">
          <a:xfrm>
            <a:off x="2133600" y="762000"/>
            <a:ext cx="5638800" cy="4572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400" b="1" i="1" u="sng" strike="noStrike" kern="1200" cap="none" spc="0" normalizeH="0" baseline="0" noProof="0">
                <a:ln>
                  <a:noFill/>
                </a:ln>
                <a:solidFill>
                  <a:srgbClr val="CC0000"/>
                </a:solidFill>
                <a:effectLst/>
                <a:uLnTx/>
                <a:uFillTx/>
                <a:latin typeface="Arial" panose="020B0604020202020204" pitchFamily="34" charset="0"/>
                <a:ea typeface="+mn-ea"/>
                <a:cs typeface="Arial" panose="020B0604020202020204" pitchFamily="34" charset="0"/>
              </a:rPr>
              <a:t>Bài 1</a:t>
            </a:r>
            <a:r>
              <a:rPr kumimoji="0" lang="en-US" altLang="en-US" sz="2400" b="0" i="1" u="sng" strike="noStrike" kern="1200" cap="none" spc="0" normalizeH="0" baseline="0" noProof="0">
                <a:ln>
                  <a:noFill/>
                </a:ln>
                <a:solidFill>
                  <a:srgbClr val="CC0000"/>
                </a:solidFill>
                <a:effectLst/>
                <a:uLnTx/>
                <a:uFillTx/>
                <a:latin typeface="Arial" panose="020B0604020202020204" pitchFamily="34" charset="0"/>
                <a:ea typeface="+mn-ea"/>
                <a:cs typeface="Arial" panose="020B0604020202020204" pitchFamily="34" charset="0"/>
              </a:rPr>
              <a:t>: </a:t>
            </a:r>
            <a:r>
              <a:rPr kumimoji="0" lang="en-US" altLang="en-US" sz="2400" b="1" i="1" u="none" strike="noStrike" kern="1200" cap="none" spc="0" normalizeH="0" baseline="0" noProof="0">
                <a:ln>
                  <a:noFill/>
                </a:ln>
                <a:solidFill>
                  <a:srgbClr val="CC0000"/>
                </a:solidFill>
                <a:effectLst/>
                <a:uLnTx/>
                <a:uFillTx/>
                <a:latin typeface="Arial" panose="020B0604020202020204" pitchFamily="34" charset="0"/>
                <a:ea typeface="+mn-ea"/>
                <a:cs typeface="Arial" panose="020B0604020202020204" pitchFamily="34" charset="0"/>
              </a:rPr>
              <a:t>Tính diện tích hình thang biết :</a:t>
            </a:r>
            <a:endParaRPr kumimoji="0" lang="en-US" altLang="en-US" sz="2400" b="0" i="1" u="sng" strike="noStrike" kern="1200" cap="none" spc="0" normalizeH="0" baseline="0" noProof="0">
              <a:ln>
                <a:noFill/>
              </a:ln>
              <a:solidFill>
                <a:srgbClr val="CC0000"/>
              </a:solidFill>
              <a:effectLst/>
              <a:uLnTx/>
              <a:uFillTx/>
              <a:latin typeface="Arial" panose="020B0604020202020204" pitchFamily="34" charset="0"/>
              <a:ea typeface="+mn-ea"/>
              <a:cs typeface="Arial" panose="020B0604020202020204" pitchFamily="34" charset="0"/>
            </a:endParaRPr>
          </a:p>
        </p:txBody>
      </p:sp>
      <p:sp>
        <p:nvSpPr>
          <p:cNvPr id="40" name="Text Box 43">
            <a:extLst>
              <a:ext uri="{FF2B5EF4-FFF2-40B4-BE49-F238E27FC236}">
                <a16:creationId xmlns:a16="http://schemas.microsoft.com/office/drawing/2014/main" id="{513A7E64-FDC5-4494-9347-0729F09EE6B8}"/>
              </a:ext>
            </a:extLst>
          </p:cNvPr>
          <p:cNvSpPr txBox="1">
            <a:spLocks noChangeArrowheads="1"/>
          </p:cNvSpPr>
          <p:nvPr/>
        </p:nvSpPr>
        <p:spPr bwMode="auto">
          <a:xfrm>
            <a:off x="152400" y="1341438"/>
            <a:ext cx="4067175" cy="11874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4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a) Độ dài hai đáy lần lượt là 12 cm và 8cm. Chiều cao là 5cm .</a:t>
            </a:r>
          </a:p>
        </p:txBody>
      </p:sp>
      <p:sp>
        <p:nvSpPr>
          <p:cNvPr id="42" name="Text Box 43">
            <a:extLst>
              <a:ext uri="{FF2B5EF4-FFF2-40B4-BE49-F238E27FC236}">
                <a16:creationId xmlns:a16="http://schemas.microsoft.com/office/drawing/2014/main" id="{E79AF3B3-779F-40B8-84A8-90F3F4648A52}"/>
              </a:ext>
            </a:extLst>
          </p:cNvPr>
          <p:cNvSpPr txBox="1">
            <a:spLocks noChangeArrowheads="1"/>
          </p:cNvSpPr>
          <p:nvPr/>
        </p:nvSpPr>
        <p:spPr bwMode="auto">
          <a:xfrm>
            <a:off x="234950" y="2701925"/>
            <a:ext cx="3956050" cy="11874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4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b) Độ dài hai đáy lần lượt là 9,4 m và 6,6 m. Chiều cao là 10,5m .</a:t>
            </a:r>
          </a:p>
        </p:txBody>
      </p:sp>
      <p:sp>
        <p:nvSpPr>
          <p:cNvPr id="8198" name="Line 12">
            <a:extLst>
              <a:ext uri="{FF2B5EF4-FFF2-40B4-BE49-F238E27FC236}">
                <a16:creationId xmlns:a16="http://schemas.microsoft.com/office/drawing/2014/main" id="{9E00326E-9BBD-41C5-8976-2B9E10175F85}"/>
              </a:ext>
            </a:extLst>
          </p:cNvPr>
          <p:cNvSpPr>
            <a:spLocks noChangeShapeType="1"/>
          </p:cNvSpPr>
          <p:nvPr/>
        </p:nvSpPr>
        <p:spPr bwMode="auto">
          <a:xfrm>
            <a:off x="4668838" y="1295400"/>
            <a:ext cx="23812" cy="33988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aphicFrame>
        <p:nvGraphicFramePr>
          <p:cNvPr id="5" name="Object 4">
            <a:extLst>
              <a:ext uri="{FF2B5EF4-FFF2-40B4-BE49-F238E27FC236}">
                <a16:creationId xmlns:a16="http://schemas.microsoft.com/office/drawing/2014/main" id="{96652351-11AB-449A-87DC-ED6F3050D3F5}"/>
              </a:ext>
            </a:extLst>
          </p:cNvPr>
          <p:cNvGraphicFramePr>
            <a:graphicFrameLocks noChangeAspect="1"/>
          </p:cNvGraphicFramePr>
          <p:nvPr/>
        </p:nvGraphicFramePr>
        <p:xfrm>
          <a:off x="5205413" y="1550988"/>
          <a:ext cx="3463925" cy="798512"/>
        </p:xfrm>
        <a:graphic>
          <a:graphicData uri="http://schemas.openxmlformats.org/presentationml/2006/ole">
            <mc:AlternateContent xmlns:mc="http://schemas.openxmlformats.org/markup-compatibility/2006">
              <mc:Choice xmlns:v="urn:schemas-microsoft-com:vml" Requires="v">
                <p:oleObj spid="_x0000_s17412" name="Equation" r:id="rId3" imgW="1600200" imgH="393700" progId="Equation.DSMT4">
                  <p:embed/>
                </p:oleObj>
              </mc:Choice>
              <mc:Fallback>
                <p:oleObj name="Equation" r:id="rId3" imgW="1600200" imgH="393700" progId="Equation.DSMT4">
                  <p:embed/>
                  <p:pic>
                    <p:nvPicPr>
                      <p:cNvPr id="5" name="Object 4">
                        <a:extLst>
                          <a:ext uri="{FF2B5EF4-FFF2-40B4-BE49-F238E27FC236}">
                            <a16:creationId xmlns:a16="http://schemas.microsoft.com/office/drawing/2014/main" id="{96652351-11AB-449A-87DC-ED6F3050D3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5413" y="1550988"/>
                        <a:ext cx="3463925" cy="798512"/>
                      </a:xfrm>
                      <a:prstGeom prst="rect">
                        <a:avLst/>
                      </a:prstGeom>
                      <a:solidFill>
                        <a:srgbClr val="1109B7"/>
                      </a:solidFill>
                      <a:ln>
                        <a:noFill/>
                      </a:ln>
                    </p:spPr>
                  </p:pic>
                </p:oleObj>
              </mc:Fallback>
            </mc:AlternateContent>
          </a:graphicData>
        </a:graphic>
      </p:graphicFrame>
      <p:sp>
        <p:nvSpPr>
          <p:cNvPr id="43" name="TextBox 25">
            <a:extLst>
              <a:ext uri="{FF2B5EF4-FFF2-40B4-BE49-F238E27FC236}">
                <a16:creationId xmlns:a16="http://schemas.microsoft.com/office/drawing/2014/main" id="{2CD42E10-7677-4FB2-A584-321D39353A67}"/>
              </a:ext>
            </a:extLst>
          </p:cNvPr>
          <p:cNvSpPr txBox="1">
            <a:spLocks noChangeArrowheads="1"/>
          </p:cNvSpPr>
          <p:nvPr/>
        </p:nvSpPr>
        <p:spPr bwMode="auto">
          <a:xfrm>
            <a:off x="4752975" y="1565275"/>
            <a:ext cx="387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a)</a:t>
            </a:r>
            <a:endParaRPr kumimoji="0" lang="vi-VN"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4" name="TextBox 25">
            <a:extLst>
              <a:ext uri="{FF2B5EF4-FFF2-40B4-BE49-F238E27FC236}">
                <a16:creationId xmlns:a16="http://schemas.microsoft.com/office/drawing/2014/main" id="{51CC3D5E-9A0B-4198-A07B-A8501C7F1AEC}"/>
              </a:ext>
            </a:extLst>
          </p:cNvPr>
          <p:cNvSpPr txBox="1">
            <a:spLocks noChangeArrowheads="1"/>
          </p:cNvSpPr>
          <p:nvPr/>
        </p:nvSpPr>
        <p:spPr bwMode="auto">
          <a:xfrm>
            <a:off x="4716463" y="3151188"/>
            <a:ext cx="400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a:t>
            </a:r>
            <a:endParaRPr kumimoji="0" lang="vi-VN" altLang="en-US" sz="18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graphicFrame>
        <p:nvGraphicFramePr>
          <p:cNvPr id="6" name="Object 5">
            <a:extLst>
              <a:ext uri="{FF2B5EF4-FFF2-40B4-BE49-F238E27FC236}">
                <a16:creationId xmlns:a16="http://schemas.microsoft.com/office/drawing/2014/main" id="{DCBEB8B2-8CD7-422A-9BE7-6905CF7957D1}"/>
              </a:ext>
            </a:extLst>
          </p:cNvPr>
          <p:cNvGraphicFramePr>
            <a:graphicFrameLocks noChangeAspect="1"/>
          </p:cNvGraphicFramePr>
          <p:nvPr/>
        </p:nvGraphicFramePr>
        <p:xfrm>
          <a:off x="5116513" y="3016250"/>
          <a:ext cx="3773487" cy="736600"/>
        </p:xfrm>
        <a:graphic>
          <a:graphicData uri="http://schemas.openxmlformats.org/presentationml/2006/ole">
            <mc:AlternateContent xmlns:mc="http://schemas.openxmlformats.org/markup-compatibility/2006">
              <mc:Choice xmlns:v="urn:schemas-microsoft-com:vml" Requires="v">
                <p:oleObj spid="_x0000_s17413" name="Equation" r:id="rId5" imgW="1916868" imgH="393529" progId="Equation.DSMT4">
                  <p:embed/>
                </p:oleObj>
              </mc:Choice>
              <mc:Fallback>
                <p:oleObj name="Equation" r:id="rId5" imgW="1916868" imgH="393529" progId="Equation.DSMT4">
                  <p:embed/>
                  <p:pic>
                    <p:nvPicPr>
                      <p:cNvPr id="6" name="Object 5">
                        <a:extLst>
                          <a:ext uri="{FF2B5EF4-FFF2-40B4-BE49-F238E27FC236}">
                            <a16:creationId xmlns:a16="http://schemas.microsoft.com/office/drawing/2014/main" id="{DCBEB8B2-8CD7-422A-9BE7-6905CF7957D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16513" y="3016250"/>
                        <a:ext cx="3773487" cy="736600"/>
                      </a:xfrm>
                      <a:prstGeom prst="rect">
                        <a:avLst/>
                      </a:prstGeom>
                      <a:solidFill>
                        <a:srgbClr val="1109B7"/>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204" name="WordArt 19">
            <a:extLst>
              <a:ext uri="{FF2B5EF4-FFF2-40B4-BE49-F238E27FC236}">
                <a16:creationId xmlns:a16="http://schemas.microsoft.com/office/drawing/2014/main" id="{5986E7A1-A0AC-4F7D-8458-4DAE4640EDC7}"/>
              </a:ext>
            </a:extLst>
          </p:cNvPr>
          <p:cNvSpPr>
            <a:spLocks noChangeArrowheads="1" noChangeShapeType="1" noTextEdit="1"/>
          </p:cNvSpPr>
          <p:nvPr/>
        </p:nvSpPr>
        <p:spPr bwMode="auto">
          <a:xfrm>
            <a:off x="1752600" y="152400"/>
            <a:ext cx="5486400" cy="457200"/>
          </a:xfrm>
          <a:prstGeom prst="rect">
            <a:avLst/>
          </a:prstGeom>
        </p:spPr>
        <p:txBody>
          <a:bodyPr wrap="none" fromWordArt="1">
            <a:prstTxWarp prst="textPlain">
              <a:avLst>
                <a:gd name="adj" fmla="val 50000"/>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0" cap="none" spc="0" normalizeH="0" baseline="0" noProof="0">
                <a:ln w="12700">
                  <a:solidFill>
                    <a:srgbClr val="0000FF"/>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uLnTx/>
                <a:uFillTx/>
                <a:latin typeface="Arial" panose="020B0604020202020204" pitchFamily="34" charset="0"/>
                <a:ea typeface="+mn-ea"/>
                <a:cs typeface="Arial" panose="020B0604020202020204" pitchFamily="34" charset="0"/>
              </a:rPr>
              <a:t>Toán: Diện tích hình thang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8" grpId="0"/>
      <p:bldP spid="40" grpId="0"/>
      <p:bldP spid="42" grpId="0"/>
      <p:bldP spid="43" grpId="0"/>
      <p:bldP spid="4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a:extLst>
              <a:ext uri="{FF2B5EF4-FFF2-40B4-BE49-F238E27FC236}">
                <a16:creationId xmlns:a16="http://schemas.microsoft.com/office/drawing/2014/main" id="{606810DB-ED53-4E1A-AA41-9E830D2B30BB}"/>
              </a:ext>
            </a:extLst>
          </p:cNvPr>
          <p:cNvSpPr txBox="1">
            <a:spLocks noGrp="1"/>
          </p:cNvSpPr>
          <p:nvPr/>
        </p:nvSpPr>
        <p:spPr bwMode="auto">
          <a:xfrm>
            <a:off x="6630988" y="5092700"/>
            <a:ext cx="213360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1127FE1-5E3B-43AC-8A93-026A18896B69}" type="slidenum">
              <a:rPr kumimoji="0" lang="vi-VN" altLang="en-US" sz="1300" b="0" i="0" u="none" strike="noStrike" kern="1200" cap="none" spc="0" normalizeH="0" baseline="0" noProof="0" smtClean="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vi-VN" altLang="en-US" sz="1300"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8" name="Text Box 43">
            <a:extLst>
              <a:ext uri="{FF2B5EF4-FFF2-40B4-BE49-F238E27FC236}">
                <a16:creationId xmlns:a16="http://schemas.microsoft.com/office/drawing/2014/main" id="{8071ADB6-E244-42E7-9D7B-59C0B47318D5}"/>
              </a:ext>
            </a:extLst>
          </p:cNvPr>
          <p:cNvSpPr txBox="1">
            <a:spLocks noChangeArrowheads="1"/>
          </p:cNvSpPr>
          <p:nvPr/>
        </p:nvSpPr>
        <p:spPr bwMode="auto">
          <a:xfrm>
            <a:off x="304800" y="838200"/>
            <a:ext cx="6781800" cy="4889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600" b="1" i="1" u="sng" strike="noStrike" kern="1200" cap="none" spc="0" normalizeH="0" baseline="0" noProof="0">
                <a:ln>
                  <a:noFill/>
                </a:ln>
                <a:solidFill>
                  <a:srgbClr val="CC0000"/>
                </a:solidFill>
                <a:effectLst/>
                <a:uLnTx/>
                <a:uFillTx/>
                <a:latin typeface="Arial" panose="020B0604020202020204" pitchFamily="34" charset="0"/>
                <a:ea typeface="+mn-ea"/>
                <a:cs typeface="Arial" panose="020B0604020202020204" pitchFamily="34" charset="0"/>
              </a:rPr>
              <a:t>Bài 2</a:t>
            </a:r>
            <a:r>
              <a:rPr kumimoji="0" lang="en-US" altLang="en-US" sz="2600" b="0" i="1" u="sng" strike="noStrike" kern="1200" cap="none" spc="0" normalizeH="0" baseline="0" noProof="0">
                <a:ln>
                  <a:noFill/>
                </a:ln>
                <a:solidFill>
                  <a:srgbClr val="CC0000"/>
                </a:solidFill>
                <a:effectLst/>
                <a:uLnTx/>
                <a:uFillTx/>
                <a:latin typeface="Arial" panose="020B0604020202020204" pitchFamily="34" charset="0"/>
                <a:ea typeface="+mn-ea"/>
                <a:cs typeface="Arial" panose="020B0604020202020204" pitchFamily="34" charset="0"/>
              </a:rPr>
              <a:t>: </a:t>
            </a:r>
            <a:r>
              <a:rPr kumimoji="0" lang="en-US" altLang="en-US" sz="2600" b="1" i="1" u="none" strike="noStrike" kern="1200" cap="none" spc="0" normalizeH="0" baseline="0" noProof="0">
                <a:ln>
                  <a:noFill/>
                </a:ln>
                <a:solidFill>
                  <a:srgbClr val="CC0000"/>
                </a:solidFill>
                <a:effectLst/>
                <a:uLnTx/>
                <a:uFillTx/>
                <a:latin typeface="Arial" panose="020B0604020202020204" pitchFamily="34" charset="0"/>
                <a:ea typeface="+mn-ea"/>
                <a:cs typeface="Arial" panose="020B0604020202020204" pitchFamily="34" charset="0"/>
              </a:rPr>
              <a:t>Tính diện tích mỗi hình thang sau :</a:t>
            </a:r>
          </a:p>
        </p:txBody>
      </p:sp>
      <p:cxnSp>
        <p:nvCxnSpPr>
          <p:cNvPr id="3" name="Straight Connector 2">
            <a:extLst>
              <a:ext uri="{FF2B5EF4-FFF2-40B4-BE49-F238E27FC236}">
                <a16:creationId xmlns:a16="http://schemas.microsoft.com/office/drawing/2014/main" id="{A51B575E-B1E6-49DB-ADD2-B62E3CECEA90}"/>
              </a:ext>
            </a:extLst>
          </p:cNvPr>
          <p:cNvCxnSpPr/>
          <p:nvPr/>
        </p:nvCxnSpPr>
        <p:spPr>
          <a:xfrm>
            <a:off x="4756150" y="1711325"/>
            <a:ext cx="38100" cy="3005138"/>
          </a:xfrm>
          <a:prstGeom prst="line">
            <a:avLst/>
          </a:prstGeom>
          <a:ln w="1587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25">
            <a:extLst>
              <a:ext uri="{FF2B5EF4-FFF2-40B4-BE49-F238E27FC236}">
                <a16:creationId xmlns:a16="http://schemas.microsoft.com/office/drawing/2014/main" id="{73B56DFD-79C8-42AE-BF61-11A37EE60C65}"/>
              </a:ext>
            </a:extLst>
          </p:cNvPr>
          <p:cNvSpPr txBox="1">
            <a:spLocks noChangeArrowheads="1"/>
          </p:cNvSpPr>
          <p:nvPr/>
        </p:nvSpPr>
        <p:spPr bwMode="auto">
          <a:xfrm>
            <a:off x="677863" y="1819275"/>
            <a:ext cx="365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a)</a:t>
            </a:r>
            <a:endParaRPr kumimoji="0" lang="vi-VN" alt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4" name="TextBox 25">
            <a:extLst>
              <a:ext uri="{FF2B5EF4-FFF2-40B4-BE49-F238E27FC236}">
                <a16:creationId xmlns:a16="http://schemas.microsoft.com/office/drawing/2014/main" id="{499F0756-6148-455D-814C-F31422E3AE63}"/>
              </a:ext>
            </a:extLst>
          </p:cNvPr>
          <p:cNvSpPr txBox="1">
            <a:spLocks noChangeArrowheads="1"/>
          </p:cNvSpPr>
          <p:nvPr/>
        </p:nvSpPr>
        <p:spPr bwMode="auto">
          <a:xfrm>
            <a:off x="4714875" y="1711325"/>
            <a:ext cx="3762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a:t>
            </a:r>
            <a:endParaRPr kumimoji="0" lang="vi-VN" alt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cxnSp>
        <p:nvCxnSpPr>
          <p:cNvPr id="9" name="Straight Connector 8">
            <a:extLst>
              <a:ext uri="{FF2B5EF4-FFF2-40B4-BE49-F238E27FC236}">
                <a16:creationId xmlns:a16="http://schemas.microsoft.com/office/drawing/2014/main" id="{6D815CDB-67D3-4E77-AB5D-952EA35468F2}"/>
              </a:ext>
            </a:extLst>
          </p:cNvPr>
          <p:cNvCxnSpPr/>
          <p:nvPr/>
        </p:nvCxnSpPr>
        <p:spPr>
          <a:xfrm>
            <a:off x="1249363" y="1931988"/>
            <a:ext cx="0" cy="730250"/>
          </a:xfrm>
          <a:prstGeom prst="line">
            <a:avLst/>
          </a:prstGeom>
        </p:spPr>
        <p:style>
          <a:lnRef idx="1">
            <a:schemeClr val="accent1"/>
          </a:lnRef>
          <a:fillRef idx="0">
            <a:schemeClr val="accent1"/>
          </a:fillRef>
          <a:effectRef idx="0">
            <a:schemeClr val="accent1"/>
          </a:effectRef>
          <a:fontRef idx="minor">
            <a:schemeClr val="tx1"/>
          </a:fontRef>
        </p:style>
      </p:cxnSp>
      <p:sp>
        <p:nvSpPr>
          <p:cNvPr id="10" name="Freeform 9">
            <a:extLst>
              <a:ext uri="{FF2B5EF4-FFF2-40B4-BE49-F238E27FC236}">
                <a16:creationId xmlns:a16="http://schemas.microsoft.com/office/drawing/2014/main" id="{0D7CBC62-899D-44AF-AD32-72C6A90B9AC7}"/>
              </a:ext>
            </a:extLst>
          </p:cNvPr>
          <p:cNvSpPr/>
          <p:nvPr/>
        </p:nvSpPr>
        <p:spPr>
          <a:xfrm>
            <a:off x="5233988" y="2522538"/>
            <a:ext cx="122237" cy="111125"/>
          </a:xfrm>
          <a:custGeom>
            <a:avLst/>
            <a:gdLst>
              <a:gd name="connsiteX0" fmla="*/ 0 w 160638"/>
              <a:gd name="connsiteY0" fmla="*/ 0 h 185351"/>
              <a:gd name="connsiteX1" fmla="*/ 160638 w 160638"/>
              <a:gd name="connsiteY1" fmla="*/ 12357 h 185351"/>
              <a:gd name="connsiteX2" fmla="*/ 160638 w 160638"/>
              <a:gd name="connsiteY2" fmla="*/ 185351 h 185351"/>
              <a:gd name="connsiteX3" fmla="*/ 160638 w 160638"/>
              <a:gd name="connsiteY3" fmla="*/ 185351 h 185351"/>
            </a:gdLst>
            <a:ahLst/>
            <a:cxnLst>
              <a:cxn ang="0">
                <a:pos x="connsiteX0" y="connsiteY0"/>
              </a:cxn>
              <a:cxn ang="0">
                <a:pos x="connsiteX1" y="connsiteY1"/>
              </a:cxn>
              <a:cxn ang="0">
                <a:pos x="connsiteX2" y="connsiteY2"/>
              </a:cxn>
              <a:cxn ang="0">
                <a:pos x="connsiteX3" y="connsiteY3"/>
              </a:cxn>
            </a:cxnLst>
            <a:rect l="l" t="t" r="r" b="b"/>
            <a:pathLst>
              <a:path w="160638" h="185351">
                <a:moveTo>
                  <a:pt x="0" y="0"/>
                </a:moveTo>
                <a:lnTo>
                  <a:pt x="160638" y="12357"/>
                </a:lnTo>
                <a:lnTo>
                  <a:pt x="160638" y="185351"/>
                </a:lnTo>
                <a:lnTo>
                  <a:pt x="160638" y="18535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vi-VN" sz="1800" b="0" i="0" u="none" strike="noStrike" kern="1200" cap="none" spc="0" normalizeH="0" baseline="0" noProof="0">
              <a:ln>
                <a:noFill/>
              </a:ln>
              <a:solidFill>
                <a:srgbClr val="FFFFFF"/>
              </a:solidFill>
              <a:effectLst/>
              <a:uLnTx/>
              <a:uFillTx/>
              <a:latin typeface="Arial"/>
              <a:ea typeface="+mn-ea"/>
              <a:cs typeface="+mn-cs"/>
            </a:endParaRPr>
          </a:p>
        </p:txBody>
      </p:sp>
      <p:sp>
        <p:nvSpPr>
          <p:cNvPr id="14" name="Freeform 13">
            <a:extLst>
              <a:ext uri="{FF2B5EF4-FFF2-40B4-BE49-F238E27FC236}">
                <a16:creationId xmlns:a16="http://schemas.microsoft.com/office/drawing/2014/main" id="{7EFA29B0-8A2C-4DFE-869A-D75AEBEC8292}"/>
              </a:ext>
            </a:extLst>
          </p:cNvPr>
          <p:cNvSpPr/>
          <p:nvPr/>
        </p:nvSpPr>
        <p:spPr>
          <a:xfrm>
            <a:off x="981075" y="1960563"/>
            <a:ext cx="1617663" cy="715962"/>
          </a:xfrm>
          <a:custGeom>
            <a:avLst/>
            <a:gdLst>
              <a:gd name="connsiteX0" fmla="*/ 0 w 1915297"/>
              <a:gd name="connsiteY0" fmla="*/ 914400 h 914400"/>
              <a:gd name="connsiteX1" fmla="*/ 296562 w 1915297"/>
              <a:gd name="connsiteY1" fmla="*/ 0 h 914400"/>
              <a:gd name="connsiteX2" fmla="*/ 1136821 w 1915297"/>
              <a:gd name="connsiteY2" fmla="*/ 0 h 914400"/>
              <a:gd name="connsiteX3" fmla="*/ 1915297 w 1915297"/>
              <a:gd name="connsiteY3" fmla="*/ 914400 h 914400"/>
              <a:gd name="connsiteX4" fmla="*/ 0 w 1915297"/>
              <a:gd name="connsiteY4" fmla="*/ 91440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5297" h="914400">
                <a:moveTo>
                  <a:pt x="0" y="914400"/>
                </a:moveTo>
                <a:lnTo>
                  <a:pt x="296562" y="0"/>
                </a:lnTo>
                <a:lnTo>
                  <a:pt x="1136821" y="0"/>
                </a:lnTo>
                <a:lnTo>
                  <a:pt x="1915297" y="914400"/>
                </a:lnTo>
                <a:lnTo>
                  <a:pt x="0" y="91440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vi-VN" sz="1800" b="0" i="0" u="none" strike="noStrike" kern="1200" cap="none" spc="0" normalizeH="0" baseline="0" noProof="0">
              <a:ln>
                <a:noFill/>
              </a:ln>
              <a:solidFill>
                <a:srgbClr val="FFFFFF"/>
              </a:solidFill>
              <a:effectLst/>
              <a:uLnTx/>
              <a:uFillTx/>
              <a:latin typeface="Arial"/>
              <a:ea typeface="+mn-ea"/>
              <a:cs typeface="+mn-cs"/>
            </a:endParaRPr>
          </a:p>
        </p:txBody>
      </p:sp>
      <p:sp>
        <p:nvSpPr>
          <p:cNvPr id="37" name="Freeform 36">
            <a:extLst>
              <a:ext uri="{FF2B5EF4-FFF2-40B4-BE49-F238E27FC236}">
                <a16:creationId xmlns:a16="http://schemas.microsoft.com/office/drawing/2014/main" id="{44AD3B21-43AF-4921-BD83-A6AA2503337C}"/>
              </a:ext>
            </a:extLst>
          </p:cNvPr>
          <p:cNvSpPr/>
          <p:nvPr/>
        </p:nvSpPr>
        <p:spPr>
          <a:xfrm>
            <a:off x="1266825" y="2540000"/>
            <a:ext cx="123825" cy="111125"/>
          </a:xfrm>
          <a:custGeom>
            <a:avLst/>
            <a:gdLst>
              <a:gd name="connsiteX0" fmla="*/ 0 w 160638"/>
              <a:gd name="connsiteY0" fmla="*/ 0 h 185351"/>
              <a:gd name="connsiteX1" fmla="*/ 160638 w 160638"/>
              <a:gd name="connsiteY1" fmla="*/ 12357 h 185351"/>
              <a:gd name="connsiteX2" fmla="*/ 160638 w 160638"/>
              <a:gd name="connsiteY2" fmla="*/ 185351 h 185351"/>
              <a:gd name="connsiteX3" fmla="*/ 160638 w 160638"/>
              <a:gd name="connsiteY3" fmla="*/ 185351 h 185351"/>
            </a:gdLst>
            <a:ahLst/>
            <a:cxnLst>
              <a:cxn ang="0">
                <a:pos x="connsiteX0" y="connsiteY0"/>
              </a:cxn>
              <a:cxn ang="0">
                <a:pos x="connsiteX1" y="connsiteY1"/>
              </a:cxn>
              <a:cxn ang="0">
                <a:pos x="connsiteX2" y="connsiteY2"/>
              </a:cxn>
              <a:cxn ang="0">
                <a:pos x="connsiteX3" y="connsiteY3"/>
              </a:cxn>
            </a:cxnLst>
            <a:rect l="l" t="t" r="r" b="b"/>
            <a:pathLst>
              <a:path w="160638" h="185351">
                <a:moveTo>
                  <a:pt x="0" y="0"/>
                </a:moveTo>
                <a:lnTo>
                  <a:pt x="160638" y="12357"/>
                </a:lnTo>
                <a:lnTo>
                  <a:pt x="160638" y="185351"/>
                </a:lnTo>
                <a:lnTo>
                  <a:pt x="160638" y="18535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vi-VN" sz="1800" b="0" i="0" u="none" strike="noStrike" kern="1200" cap="none" spc="0" normalizeH="0" baseline="0" noProof="0">
              <a:ln>
                <a:noFill/>
              </a:ln>
              <a:solidFill>
                <a:srgbClr val="FFFFFF"/>
              </a:solidFill>
              <a:effectLst/>
              <a:uLnTx/>
              <a:uFillTx/>
              <a:latin typeface="Arial"/>
              <a:ea typeface="+mn-ea"/>
              <a:cs typeface="+mn-cs"/>
            </a:endParaRPr>
          </a:p>
        </p:txBody>
      </p:sp>
      <p:sp>
        <p:nvSpPr>
          <p:cNvPr id="18" name="Freeform 17">
            <a:extLst>
              <a:ext uri="{FF2B5EF4-FFF2-40B4-BE49-F238E27FC236}">
                <a16:creationId xmlns:a16="http://schemas.microsoft.com/office/drawing/2014/main" id="{9EE3C76B-7C0B-4299-9399-B5039867274C}"/>
              </a:ext>
            </a:extLst>
          </p:cNvPr>
          <p:cNvSpPr/>
          <p:nvPr/>
        </p:nvSpPr>
        <p:spPr>
          <a:xfrm>
            <a:off x="5195888" y="1897063"/>
            <a:ext cx="149225" cy="111125"/>
          </a:xfrm>
          <a:custGeom>
            <a:avLst/>
            <a:gdLst>
              <a:gd name="connsiteX0" fmla="*/ 185351 w 185351"/>
              <a:gd name="connsiteY0" fmla="*/ 0 h 210065"/>
              <a:gd name="connsiteX1" fmla="*/ 185351 w 185351"/>
              <a:gd name="connsiteY1" fmla="*/ 210065 h 210065"/>
              <a:gd name="connsiteX2" fmla="*/ 12356 w 185351"/>
              <a:gd name="connsiteY2" fmla="*/ 197708 h 210065"/>
              <a:gd name="connsiteX3" fmla="*/ 0 w 185351"/>
              <a:gd name="connsiteY3" fmla="*/ 197708 h 210065"/>
            </a:gdLst>
            <a:ahLst/>
            <a:cxnLst>
              <a:cxn ang="0">
                <a:pos x="connsiteX0" y="connsiteY0"/>
              </a:cxn>
              <a:cxn ang="0">
                <a:pos x="connsiteX1" y="connsiteY1"/>
              </a:cxn>
              <a:cxn ang="0">
                <a:pos x="connsiteX2" y="connsiteY2"/>
              </a:cxn>
              <a:cxn ang="0">
                <a:pos x="connsiteX3" y="connsiteY3"/>
              </a:cxn>
            </a:cxnLst>
            <a:rect l="l" t="t" r="r" b="b"/>
            <a:pathLst>
              <a:path w="185351" h="210065">
                <a:moveTo>
                  <a:pt x="185351" y="0"/>
                </a:moveTo>
                <a:lnTo>
                  <a:pt x="185351" y="210065"/>
                </a:lnTo>
                <a:lnTo>
                  <a:pt x="12356" y="197708"/>
                </a:lnTo>
                <a:lnTo>
                  <a:pt x="0" y="19770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vi-VN" sz="1800" b="0" i="0" u="none" strike="noStrike" kern="1200" cap="none" spc="0" normalizeH="0" baseline="0" noProof="0">
              <a:ln>
                <a:noFill/>
              </a:ln>
              <a:solidFill>
                <a:srgbClr val="FFFFFF"/>
              </a:solidFill>
              <a:effectLst/>
              <a:uLnTx/>
              <a:uFillTx/>
              <a:latin typeface="Arial"/>
              <a:ea typeface="+mn-ea"/>
              <a:cs typeface="+mn-cs"/>
            </a:endParaRPr>
          </a:p>
        </p:txBody>
      </p:sp>
      <p:sp>
        <p:nvSpPr>
          <p:cNvPr id="21" name="Freeform 20">
            <a:extLst>
              <a:ext uri="{FF2B5EF4-FFF2-40B4-BE49-F238E27FC236}">
                <a16:creationId xmlns:a16="http://schemas.microsoft.com/office/drawing/2014/main" id="{B938FFED-A5A6-41B4-9070-26D699425FB3}"/>
              </a:ext>
            </a:extLst>
          </p:cNvPr>
          <p:cNvSpPr/>
          <p:nvPr/>
        </p:nvSpPr>
        <p:spPr>
          <a:xfrm>
            <a:off x="5208588" y="1884363"/>
            <a:ext cx="1568450" cy="766762"/>
          </a:xfrm>
          <a:custGeom>
            <a:avLst/>
            <a:gdLst>
              <a:gd name="connsiteX0" fmla="*/ 12357 w 3534033"/>
              <a:gd name="connsiteY0" fmla="*/ 1779373 h 1779373"/>
              <a:gd name="connsiteX1" fmla="*/ 0 w 3534033"/>
              <a:gd name="connsiteY1" fmla="*/ 0 h 1779373"/>
              <a:gd name="connsiteX2" fmla="*/ 1556952 w 3534033"/>
              <a:gd name="connsiteY2" fmla="*/ 24714 h 1779373"/>
              <a:gd name="connsiteX3" fmla="*/ 3534033 w 3534033"/>
              <a:gd name="connsiteY3" fmla="*/ 1779373 h 1779373"/>
              <a:gd name="connsiteX4" fmla="*/ 12357 w 3534033"/>
              <a:gd name="connsiteY4" fmla="*/ 1779373 h 1779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34033" h="1779373">
                <a:moveTo>
                  <a:pt x="12357" y="1779373"/>
                </a:moveTo>
                <a:lnTo>
                  <a:pt x="0" y="0"/>
                </a:lnTo>
                <a:lnTo>
                  <a:pt x="1556952" y="24714"/>
                </a:lnTo>
                <a:lnTo>
                  <a:pt x="3534033" y="1779373"/>
                </a:lnTo>
                <a:lnTo>
                  <a:pt x="12357" y="1779373"/>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vi-VN" sz="1800" b="0" i="0" u="none" strike="noStrike" kern="1200" cap="none" spc="0" normalizeH="0" baseline="0" noProof="0">
              <a:ln>
                <a:noFill/>
              </a:ln>
              <a:solidFill>
                <a:srgbClr val="FFFFFF"/>
              </a:solidFill>
              <a:effectLst/>
              <a:uLnTx/>
              <a:uFillTx/>
              <a:latin typeface="Arial"/>
              <a:ea typeface="+mn-ea"/>
              <a:cs typeface="+mn-cs"/>
            </a:endParaRPr>
          </a:p>
        </p:txBody>
      </p:sp>
      <p:sp>
        <p:nvSpPr>
          <p:cNvPr id="45" name="TextBox 25">
            <a:extLst>
              <a:ext uri="{FF2B5EF4-FFF2-40B4-BE49-F238E27FC236}">
                <a16:creationId xmlns:a16="http://schemas.microsoft.com/office/drawing/2014/main" id="{9142C826-4E27-4549-8E9F-065CCA56F4FF}"/>
              </a:ext>
            </a:extLst>
          </p:cNvPr>
          <p:cNvSpPr txBox="1">
            <a:spLocks noChangeArrowheads="1"/>
          </p:cNvSpPr>
          <p:nvPr/>
        </p:nvSpPr>
        <p:spPr bwMode="auto">
          <a:xfrm>
            <a:off x="1357313" y="1684338"/>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4cm</a:t>
            </a:r>
            <a:endParaRPr kumimoji="0" lang="vi-VN" alt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6" name="TextBox 25">
            <a:extLst>
              <a:ext uri="{FF2B5EF4-FFF2-40B4-BE49-F238E27FC236}">
                <a16:creationId xmlns:a16="http://schemas.microsoft.com/office/drawing/2014/main" id="{4375EB64-64D1-41FC-AAB3-E2C65E8C96FC}"/>
              </a:ext>
            </a:extLst>
          </p:cNvPr>
          <p:cNvSpPr txBox="1">
            <a:spLocks noChangeArrowheads="1"/>
          </p:cNvSpPr>
          <p:nvPr/>
        </p:nvSpPr>
        <p:spPr bwMode="auto">
          <a:xfrm>
            <a:off x="1309688" y="2622550"/>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9cm</a:t>
            </a:r>
            <a:endParaRPr kumimoji="0" lang="vi-VN" alt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50" name="TextBox 25">
            <a:extLst>
              <a:ext uri="{FF2B5EF4-FFF2-40B4-BE49-F238E27FC236}">
                <a16:creationId xmlns:a16="http://schemas.microsoft.com/office/drawing/2014/main" id="{554428B7-D42E-4D3C-9878-01205485150F}"/>
              </a:ext>
            </a:extLst>
          </p:cNvPr>
          <p:cNvSpPr txBox="1">
            <a:spLocks noChangeArrowheads="1"/>
          </p:cNvSpPr>
          <p:nvPr/>
        </p:nvSpPr>
        <p:spPr bwMode="auto">
          <a:xfrm>
            <a:off x="1201738" y="2160588"/>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5cm</a:t>
            </a:r>
            <a:endParaRPr kumimoji="0" lang="vi-VN" alt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51" name="TextBox 25">
            <a:extLst>
              <a:ext uri="{FF2B5EF4-FFF2-40B4-BE49-F238E27FC236}">
                <a16:creationId xmlns:a16="http://schemas.microsoft.com/office/drawing/2014/main" id="{6952E023-BDD1-45D8-B32F-6B37AFB4C276}"/>
              </a:ext>
            </a:extLst>
          </p:cNvPr>
          <p:cNvSpPr txBox="1">
            <a:spLocks noChangeArrowheads="1"/>
          </p:cNvSpPr>
          <p:nvPr/>
        </p:nvSpPr>
        <p:spPr bwMode="auto">
          <a:xfrm>
            <a:off x="5332413" y="1600200"/>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3cm</a:t>
            </a:r>
            <a:endParaRPr kumimoji="0" lang="vi-VN" alt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52" name="TextBox 25">
            <a:extLst>
              <a:ext uri="{FF2B5EF4-FFF2-40B4-BE49-F238E27FC236}">
                <a16:creationId xmlns:a16="http://schemas.microsoft.com/office/drawing/2014/main" id="{D41D5557-9FFE-4C74-BF0B-0F90A3B3F718}"/>
              </a:ext>
            </a:extLst>
          </p:cNvPr>
          <p:cNvSpPr txBox="1">
            <a:spLocks noChangeArrowheads="1"/>
          </p:cNvSpPr>
          <p:nvPr/>
        </p:nvSpPr>
        <p:spPr bwMode="auto">
          <a:xfrm>
            <a:off x="5138738" y="2097088"/>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4cm</a:t>
            </a:r>
            <a:endParaRPr kumimoji="0" lang="vi-VN" alt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53" name="TextBox 25">
            <a:extLst>
              <a:ext uri="{FF2B5EF4-FFF2-40B4-BE49-F238E27FC236}">
                <a16:creationId xmlns:a16="http://schemas.microsoft.com/office/drawing/2014/main" id="{CA676A32-326B-4F35-8ACB-58F7645C5052}"/>
              </a:ext>
            </a:extLst>
          </p:cNvPr>
          <p:cNvSpPr txBox="1">
            <a:spLocks noChangeArrowheads="1"/>
          </p:cNvSpPr>
          <p:nvPr/>
        </p:nvSpPr>
        <p:spPr bwMode="auto">
          <a:xfrm>
            <a:off x="5416550" y="2592388"/>
            <a:ext cx="5905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7cm</a:t>
            </a:r>
            <a:endParaRPr kumimoji="0" lang="vi-VN" alt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235" name="Rectangle 27">
            <a:extLst>
              <a:ext uri="{FF2B5EF4-FFF2-40B4-BE49-F238E27FC236}">
                <a16:creationId xmlns:a16="http://schemas.microsoft.com/office/drawing/2014/main" id="{F1F52E55-13A5-464E-882B-496F8D4A4A43}"/>
              </a:ext>
            </a:extLst>
          </p:cNvPr>
          <p:cNvSpPr>
            <a:spLocks noChangeArrowheads="1"/>
          </p:cNvSpPr>
          <p:nvPr/>
        </p:nvSpPr>
        <p:spPr bwMode="auto">
          <a:xfrm>
            <a:off x="5375275" y="3114675"/>
            <a:ext cx="149225" cy="1365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9236" name="Rectangle 28">
            <a:extLst>
              <a:ext uri="{FF2B5EF4-FFF2-40B4-BE49-F238E27FC236}">
                <a16:creationId xmlns:a16="http://schemas.microsoft.com/office/drawing/2014/main" id="{8981C20B-9719-4B7A-9A4A-98F5BBA0A176}"/>
              </a:ext>
            </a:extLst>
          </p:cNvPr>
          <p:cNvSpPr>
            <a:spLocks noChangeArrowheads="1"/>
          </p:cNvSpPr>
          <p:nvPr/>
        </p:nvSpPr>
        <p:spPr bwMode="auto">
          <a:xfrm>
            <a:off x="1606550" y="3059113"/>
            <a:ext cx="149225" cy="1365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grpSp>
        <p:nvGrpSpPr>
          <p:cNvPr id="73757" name="Group 29">
            <a:extLst>
              <a:ext uri="{FF2B5EF4-FFF2-40B4-BE49-F238E27FC236}">
                <a16:creationId xmlns:a16="http://schemas.microsoft.com/office/drawing/2014/main" id="{36307C58-C05D-4EF3-BD27-1962DA80C28C}"/>
              </a:ext>
            </a:extLst>
          </p:cNvPr>
          <p:cNvGrpSpPr>
            <a:grpSpLocks/>
          </p:cNvGrpSpPr>
          <p:nvPr/>
        </p:nvGrpSpPr>
        <p:grpSpPr bwMode="auto">
          <a:xfrm>
            <a:off x="304800" y="3098801"/>
            <a:ext cx="4337050" cy="1539070"/>
            <a:chOff x="688" y="3012"/>
            <a:chExt cx="2236" cy="844"/>
          </a:xfrm>
        </p:grpSpPr>
        <p:sp>
          <p:nvSpPr>
            <p:cNvPr id="9249" name="Rectangle 30">
              <a:extLst>
                <a:ext uri="{FF2B5EF4-FFF2-40B4-BE49-F238E27FC236}">
                  <a16:creationId xmlns:a16="http://schemas.microsoft.com/office/drawing/2014/main" id="{10579295-1D00-400F-B643-4DE8185169EA}"/>
                </a:ext>
              </a:extLst>
            </p:cNvPr>
            <p:cNvSpPr>
              <a:spLocks noChangeArrowheads="1"/>
            </p:cNvSpPr>
            <p:nvPr/>
          </p:nvSpPr>
          <p:spPr bwMode="auto">
            <a:xfrm>
              <a:off x="969" y="3012"/>
              <a:ext cx="94" cy="8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endParaRPr>
            </a:p>
          </p:txBody>
        </p:sp>
        <p:sp>
          <p:nvSpPr>
            <p:cNvPr id="9250" name="Rectangle 31">
              <a:extLst>
                <a:ext uri="{FF2B5EF4-FFF2-40B4-BE49-F238E27FC236}">
                  <a16:creationId xmlns:a16="http://schemas.microsoft.com/office/drawing/2014/main" id="{272EC39F-AEDB-4B42-AEA5-32BAF3053019}"/>
                </a:ext>
              </a:extLst>
            </p:cNvPr>
            <p:cNvSpPr>
              <a:spLocks noChangeArrowheads="1"/>
            </p:cNvSpPr>
            <p:nvPr/>
          </p:nvSpPr>
          <p:spPr bwMode="auto">
            <a:xfrm>
              <a:off x="1498" y="3125"/>
              <a:ext cx="94" cy="8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endParaRPr>
            </a:p>
          </p:txBody>
        </p:sp>
        <p:sp>
          <p:nvSpPr>
            <p:cNvPr id="9251" name="Text Box 32">
              <a:extLst>
                <a:ext uri="{FF2B5EF4-FFF2-40B4-BE49-F238E27FC236}">
                  <a16:creationId xmlns:a16="http://schemas.microsoft.com/office/drawing/2014/main" id="{B17F7121-3B36-42B6-927D-09230F1F4E53}"/>
                </a:ext>
              </a:extLst>
            </p:cNvPr>
            <p:cNvSpPr txBox="1">
              <a:spLocks noChangeArrowheads="1"/>
            </p:cNvSpPr>
            <p:nvPr/>
          </p:nvSpPr>
          <p:spPr bwMode="auto">
            <a:xfrm>
              <a:off x="690" y="3260"/>
              <a:ext cx="916"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000" b="1" i="0" u="none" strike="noStrike" kern="1200" cap="none" spc="0" normalizeH="0" noProof="0">
                  <a:ln>
                    <a:noFill/>
                  </a:ln>
                  <a:solidFill>
                    <a:srgbClr val="0000CC"/>
                  </a:solidFill>
                  <a:effectLst/>
                  <a:uLnTx/>
                  <a:uFillTx/>
                  <a:latin typeface="Arial" panose="020B0604020202020204" pitchFamily="34" charset="0"/>
                  <a:ea typeface="+mn-ea"/>
                  <a:cs typeface="Arial" panose="020B0604020202020204" pitchFamily="34" charset="0"/>
                </a:rPr>
                <a:t>( 9 + 4 ) x 5</a:t>
              </a:r>
            </a:p>
          </p:txBody>
        </p:sp>
        <p:sp>
          <p:nvSpPr>
            <p:cNvPr id="9252" name="Line 33">
              <a:extLst>
                <a:ext uri="{FF2B5EF4-FFF2-40B4-BE49-F238E27FC236}">
                  <a16:creationId xmlns:a16="http://schemas.microsoft.com/office/drawing/2014/main" id="{06CC2A57-AF19-46C5-BDE3-A87A8222337E}"/>
                </a:ext>
              </a:extLst>
            </p:cNvPr>
            <p:cNvSpPr>
              <a:spLocks noChangeShapeType="1"/>
            </p:cNvSpPr>
            <p:nvPr/>
          </p:nvSpPr>
          <p:spPr bwMode="auto">
            <a:xfrm>
              <a:off x="730" y="3461"/>
              <a:ext cx="798" cy="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253" name="Text Box 34">
              <a:extLst>
                <a:ext uri="{FF2B5EF4-FFF2-40B4-BE49-F238E27FC236}">
                  <a16:creationId xmlns:a16="http://schemas.microsoft.com/office/drawing/2014/main" id="{FCBC996A-2E45-40B9-BF5F-DA47EB4FBAC4}"/>
                </a:ext>
              </a:extLst>
            </p:cNvPr>
            <p:cNvSpPr txBox="1">
              <a:spLocks noChangeArrowheads="1"/>
            </p:cNvSpPr>
            <p:nvPr/>
          </p:nvSpPr>
          <p:spPr bwMode="auto">
            <a:xfrm>
              <a:off x="1034" y="3429"/>
              <a:ext cx="17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2</a:t>
              </a:r>
            </a:p>
          </p:txBody>
        </p:sp>
        <p:sp>
          <p:nvSpPr>
            <p:cNvPr id="9254" name="Text Box 35">
              <a:extLst>
                <a:ext uri="{FF2B5EF4-FFF2-40B4-BE49-F238E27FC236}">
                  <a16:creationId xmlns:a16="http://schemas.microsoft.com/office/drawing/2014/main" id="{66B7C329-875F-43D5-9FF2-1A15448FEE94}"/>
                </a:ext>
              </a:extLst>
            </p:cNvPr>
            <p:cNvSpPr txBox="1">
              <a:spLocks noChangeArrowheads="1"/>
            </p:cNvSpPr>
            <p:nvPr/>
          </p:nvSpPr>
          <p:spPr bwMode="auto">
            <a:xfrm>
              <a:off x="1557" y="3341"/>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a:t>
              </a:r>
            </a:p>
          </p:txBody>
        </p:sp>
        <p:sp>
          <p:nvSpPr>
            <p:cNvPr id="9255" name="Text Box 36">
              <a:extLst>
                <a:ext uri="{FF2B5EF4-FFF2-40B4-BE49-F238E27FC236}">
                  <a16:creationId xmlns:a16="http://schemas.microsoft.com/office/drawing/2014/main" id="{0D0BE3B6-E578-43EF-B967-D6B80FE35D72}"/>
                </a:ext>
              </a:extLst>
            </p:cNvPr>
            <p:cNvSpPr txBox="1">
              <a:spLocks noChangeArrowheads="1"/>
            </p:cNvSpPr>
            <p:nvPr/>
          </p:nvSpPr>
          <p:spPr bwMode="auto">
            <a:xfrm>
              <a:off x="1676" y="3349"/>
              <a:ext cx="961"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0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32,5 (cm</a:t>
              </a:r>
              <a:r>
                <a:rPr kumimoji="0" lang="en-US" altLang="en-US" sz="2000" b="1" i="0" u="none" strike="noStrike" kern="1200" cap="none" spc="0" normalizeH="0" baseline="30000" noProof="0">
                  <a:ln>
                    <a:noFill/>
                  </a:ln>
                  <a:solidFill>
                    <a:srgbClr val="0000CC"/>
                  </a:solidFill>
                  <a:effectLst/>
                  <a:uLnTx/>
                  <a:uFillTx/>
                  <a:latin typeface="Arial" panose="020B0604020202020204" pitchFamily="34" charset="0"/>
                  <a:ea typeface="+mn-ea"/>
                  <a:cs typeface="Arial" panose="020B0604020202020204" pitchFamily="34" charset="0"/>
                </a:rPr>
                <a:t>2</a:t>
              </a:r>
              <a:r>
                <a:rPr kumimoji="0" lang="en-US" altLang="en-US" sz="20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a:t>
              </a:r>
            </a:p>
          </p:txBody>
        </p:sp>
        <p:sp>
          <p:nvSpPr>
            <p:cNvPr id="9256" name="Text Box 37">
              <a:extLst>
                <a:ext uri="{FF2B5EF4-FFF2-40B4-BE49-F238E27FC236}">
                  <a16:creationId xmlns:a16="http://schemas.microsoft.com/office/drawing/2014/main" id="{2B90F91B-6019-455E-A169-D0C6DE9D578D}"/>
                </a:ext>
              </a:extLst>
            </p:cNvPr>
            <p:cNvSpPr txBox="1">
              <a:spLocks noChangeArrowheads="1"/>
            </p:cNvSpPr>
            <p:nvPr/>
          </p:nvSpPr>
          <p:spPr bwMode="auto">
            <a:xfrm>
              <a:off x="1698" y="3637"/>
              <a:ext cx="1226" cy="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000" b="1" i="0" u="sng"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Đáp số</a:t>
              </a:r>
              <a:r>
                <a:rPr kumimoji="0" lang="en-US" altLang="en-US" sz="20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 32,5 cm</a:t>
              </a:r>
              <a:r>
                <a:rPr kumimoji="0" lang="en-US" altLang="en-US" sz="2000" b="1" i="0" u="none" strike="noStrike" kern="1200" cap="none" spc="0" normalizeH="0" baseline="30000" noProof="0">
                  <a:ln>
                    <a:noFill/>
                  </a:ln>
                  <a:solidFill>
                    <a:srgbClr val="0000CC"/>
                  </a:solidFill>
                  <a:effectLst/>
                  <a:uLnTx/>
                  <a:uFillTx/>
                  <a:latin typeface="Arial" panose="020B0604020202020204" pitchFamily="34" charset="0"/>
                  <a:ea typeface="+mn-ea"/>
                  <a:cs typeface="Arial" panose="020B0604020202020204" pitchFamily="34" charset="0"/>
                </a:rPr>
                <a:t>2</a:t>
              </a:r>
            </a:p>
          </p:txBody>
        </p:sp>
        <p:sp>
          <p:nvSpPr>
            <p:cNvPr id="9257" name="Text Box 38">
              <a:extLst>
                <a:ext uri="{FF2B5EF4-FFF2-40B4-BE49-F238E27FC236}">
                  <a16:creationId xmlns:a16="http://schemas.microsoft.com/office/drawing/2014/main" id="{9AA04176-7124-44FD-A1E8-F29B1D064F68}"/>
                </a:ext>
              </a:extLst>
            </p:cNvPr>
            <p:cNvSpPr txBox="1">
              <a:spLocks noChangeArrowheads="1"/>
            </p:cNvSpPr>
            <p:nvPr/>
          </p:nvSpPr>
          <p:spPr bwMode="auto">
            <a:xfrm>
              <a:off x="688" y="3072"/>
              <a:ext cx="2032" cy="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a) Di</a:t>
              </a:r>
              <a:r>
                <a:rPr kumimoji="0" lang="vi-VN" altLang="en-US" sz="24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ện</a:t>
              </a:r>
              <a:r>
                <a:rPr kumimoji="0" lang="en-US" altLang="en-US" sz="24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 t</a:t>
              </a:r>
              <a:r>
                <a:rPr kumimoji="0" lang="vi-VN" altLang="en-US" sz="24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ích hình thang là:</a:t>
              </a:r>
            </a:p>
          </p:txBody>
        </p:sp>
      </p:grpSp>
      <p:grpSp>
        <p:nvGrpSpPr>
          <p:cNvPr id="73767" name="Group 39">
            <a:extLst>
              <a:ext uri="{FF2B5EF4-FFF2-40B4-BE49-F238E27FC236}">
                <a16:creationId xmlns:a16="http://schemas.microsoft.com/office/drawing/2014/main" id="{403EFE51-FC15-45B5-A178-C49D3B51361B}"/>
              </a:ext>
            </a:extLst>
          </p:cNvPr>
          <p:cNvGrpSpPr>
            <a:grpSpLocks/>
          </p:cNvGrpSpPr>
          <p:nvPr/>
        </p:nvGrpSpPr>
        <p:grpSpPr bwMode="auto">
          <a:xfrm>
            <a:off x="4968876" y="3224215"/>
            <a:ext cx="3956050" cy="1549401"/>
            <a:chOff x="3130" y="2938"/>
            <a:chExt cx="2492" cy="976"/>
          </a:xfrm>
        </p:grpSpPr>
        <p:sp>
          <p:nvSpPr>
            <p:cNvPr id="9240" name="Rectangle 40">
              <a:extLst>
                <a:ext uri="{FF2B5EF4-FFF2-40B4-BE49-F238E27FC236}">
                  <a16:creationId xmlns:a16="http://schemas.microsoft.com/office/drawing/2014/main" id="{8B917F9A-70C2-4D96-8E27-8F18D0D5B017}"/>
                </a:ext>
              </a:extLst>
            </p:cNvPr>
            <p:cNvSpPr>
              <a:spLocks noChangeArrowheads="1"/>
            </p:cNvSpPr>
            <p:nvPr/>
          </p:nvSpPr>
          <p:spPr bwMode="auto">
            <a:xfrm>
              <a:off x="3666" y="3037"/>
              <a:ext cx="94" cy="8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endParaRPr>
            </a:p>
          </p:txBody>
        </p:sp>
        <p:sp>
          <p:nvSpPr>
            <p:cNvPr id="9241" name="Rectangle 41">
              <a:extLst>
                <a:ext uri="{FF2B5EF4-FFF2-40B4-BE49-F238E27FC236}">
                  <a16:creationId xmlns:a16="http://schemas.microsoft.com/office/drawing/2014/main" id="{9AE0FA1F-C7BD-4D31-9939-24008856B90F}"/>
                </a:ext>
              </a:extLst>
            </p:cNvPr>
            <p:cNvSpPr>
              <a:spLocks noChangeArrowheads="1"/>
            </p:cNvSpPr>
            <p:nvPr/>
          </p:nvSpPr>
          <p:spPr bwMode="auto">
            <a:xfrm>
              <a:off x="4195" y="3150"/>
              <a:ext cx="94" cy="8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endParaRPr>
            </a:p>
          </p:txBody>
        </p:sp>
        <p:sp>
          <p:nvSpPr>
            <p:cNvPr id="9242" name="Text Box 42">
              <a:extLst>
                <a:ext uri="{FF2B5EF4-FFF2-40B4-BE49-F238E27FC236}">
                  <a16:creationId xmlns:a16="http://schemas.microsoft.com/office/drawing/2014/main" id="{F921D8D3-8944-427E-8957-F917504B14B1}"/>
                </a:ext>
              </a:extLst>
            </p:cNvPr>
            <p:cNvSpPr txBox="1">
              <a:spLocks noChangeArrowheads="1"/>
            </p:cNvSpPr>
            <p:nvPr/>
          </p:nvSpPr>
          <p:spPr bwMode="auto">
            <a:xfrm>
              <a:off x="3387" y="3285"/>
              <a:ext cx="1008"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0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( 7 + 3 ) x 4</a:t>
              </a:r>
            </a:p>
          </p:txBody>
        </p:sp>
        <p:sp>
          <p:nvSpPr>
            <p:cNvPr id="9243" name="Line 43">
              <a:extLst>
                <a:ext uri="{FF2B5EF4-FFF2-40B4-BE49-F238E27FC236}">
                  <a16:creationId xmlns:a16="http://schemas.microsoft.com/office/drawing/2014/main" id="{3632349B-F9AB-409A-8529-AEB7CBBEA371}"/>
                </a:ext>
              </a:extLst>
            </p:cNvPr>
            <p:cNvSpPr>
              <a:spLocks noChangeShapeType="1"/>
            </p:cNvSpPr>
            <p:nvPr/>
          </p:nvSpPr>
          <p:spPr bwMode="auto">
            <a:xfrm>
              <a:off x="3427" y="3486"/>
              <a:ext cx="798" cy="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244" name="Text Box 44">
              <a:extLst>
                <a:ext uri="{FF2B5EF4-FFF2-40B4-BE49-F238E27FC236}">
                  <a16:creationId xmlns:a16="http://schemas.microsoft.com/office/drawing/2014/main" id="{463F9842-5ABE-4EDB-AF4A-21B75CE657E7}"/>
                </a:ext>
              </a:extLst>
            </p:cNvPr>
            <p:cNvSpPr txBox="1">
              <a:spLocks noChangeArrowheads="1"/>
            </p:cNvSpPr>
            <p:nvPr/>
          </p:nvSpPr>
          <p:spPr bwMode="auto">
            <a:xfrm>
              <a:off x="3731" y="3454"/>
              <a:ext cx="17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2</a:t>
              </a:r>
            </a:p>
          </p:txBody>
        </p:sp>
        <p:sp>
          <p:nvSpPr>
            <p:cNvPr id="9245" name="Text Box 45">
              <a:extLst>
                <a:ext uri="{FF2B5EF4-FFF2-40B4-BE49-F238E27FC236}">
                  <a16:creationId xmlns:a16="http://schemas.microsoft.com/office/drawing/2014/main" id="{48A28D92-F0B5-44A3-AC17-44CFADACCD85}"/>
                </a:ext>
              </a:extLst>
            </p:cNvPr>
            <p:cNvSpPr txBox="1">
              <a:spLocks noChangeArrowheads="1"/>
            </p:cNvSpPr>
            <p:nvPr/>
          </p:nvSpPr>
          <p:spPr bwMode="auto">
            <a:xfrm>
              <a:off x="4254" y="3366"/>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18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a:t>
              </a:r>
            </a:p>
          </p:txBody>
        </p:sp>
        <p:sp>
          <p:nvSpPr>
            <p:cNvPr id="9246" name="Text Box 46">
              <a:extLst>
                <a:ext uri="{FF2B5EF4-FFF2-40B4-BE49-F238E27FC236}">
                  <a16:creationId xmlns:a16="http://schemas.microsoft.com/office/drawing/2014/main" id="{FE04A314-B661-4174-8E84-DA6205422F75}"/>
                </a:ext>
              </a:extLst>
            </p:cNvPr>
            <p:cNvSpPr txBox="1">
              <a:spLocks noChangeArrowheads="1"/>
            </p:cNvSpPr>
            <p:nvPr/>
          </p:nvSpPr>
          <p:spPr bwMode="auto">
            <a:xfrm>
              <a:off x="4372" y="3311"/>
              <a:ext cx="961"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4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20 (cm</a:t>
              </a:r>
              <a:r>
                <a:rPr kumimoji="0" lang="en-US" altLang="en-US" sz="2400" b="1" i="0" u="none" strike="noStrike" kern="1200" cap="none" spc="0" normalizeH="0" baseline="30000" noProof="0">
                  <a:ln>
                    <a:noFill/>
                  </a:ln>
                  <a:solidFill>
                    <a:srgbClr val="0000CC"/>
                  </a:solidFill>
                  <a:effectLst/>
                  <a:uLnTx/>
                  <a:uFillTx/>
                  <a:latin typeface="Arial" panose="020B0604020202020204" pitchFamily="34" charset="0"/>
                  <a:ea typeface="+mn-ea"/>
                  <a:cs typeface="Arial" panose="020B0604020202020204" pitchFamily="34" charset="0"/>
                </a:rPr>
                <a:t>2</a:t>
              </a:r>
              <a:r>
                <a:rPr kumimoji="0" lang="en-US" altLang="en-US" sz="24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a:t>
              </a:r>
              <a:endParaRPr kumimoji="0" lang="en-US" altLang="en-US" sz="2400" b="1" i="0" u="none" strike="noStrike" kern="1200" cap="none" spc="0" normalizeH="0" baseline="30000" noProof="0">
                <a:ln>
                  <a:noFill/>
                </a:ln>
                <a:solidFill>
                  <a:srgbClr val="0000CC"/>
                </a:solidFill>
                <a:effectLst/>
                <a:uLnTx/>
                <a:uFillTx/>
                <a:latin typeface="Arial" panose="020B0604020202020204" pitchFamily="34" charset="0"/>
                <a:ea typeface="+mn-ea"/>
                <a:cs typeface="Arial" panose="020B0604020202020204" pitchFamily="34" charset="0"/>
              </a:endParaRPr>
            </a:p>
          </p:txBody>
        </p:sp>
        <p:sp>
          <p:nvSpPr>
            <p:cNvPr id="9247" name="Text Box 47">
              <a:extLst>
                <a:ext uri="{FF2B5EF4-FFF2-40B4-BE49-F238E27FC236}">
                  <a16:creationId xmlns:a16="http://schemas.microsoft.com/office/drawing/2014/main" id="{AF525E2D-55B9-4BE2-9053-D50C06FCDC93}"/>
                </a:ext>
              </a:extLst>
            </p:cNvPr>
            <p:cNvSpPr txBox="1">
              <a:spLocks noChangeArrowheads="1"/>
            </p:cNvSpPr>
            <p:nvPr/>
          </p:nvSpPr>
          <p:spPr bwMode="auto">
            <a:xfrm>
              <a:off x="4177" y="3662"/>
              <a:ext cx="1444" cy="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000" b="1" i="0" u="sng"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Đáp số</a:t>
              </a:r>
              <a:r>
                <a:rPr kumimoji="0" lang="en-US" altLang="en-US" sz="20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 20 cm</a:t>
              </a:r>
              <a:r>
                <a:rPr kumimoji="0" lang="en-US" altLang="en-US" sz="2000" b="1" i="0" u="none" strike="noStrike" kern="1200" cap="none" spc="0" normalizeH="0" baseline="30000" noProof="0">
                  <a:ln>
                    <a:noFill/>
                  </a:ln>
                  <a:solidFill>
                    <a:srgbClr val="0000CC"/>
                  </a:solidFill>
                  <a:effectLst/>
                  <a:uLnTx/>
                  <a:uFillTx/>
                  <a:latin typeface="Arial" panose="020B0604020202020204" pitchFamily="34" charset="0"/>
                  <a:ea typeface="+mn-ea"/>
                  <a:cs typeface="Arial" panose="020B0604020202020204" pitchFamily="34" charset="0"/>
                </a:rPr>
                <a:t>2</a:t>
              </a:r>
            </a:p>
          </p:txBody>
        </p:sp>
        <p:sp>
          <p:nvSpPr>
            <p:cNvPr id="9248" name="Text Box 48">
              <a:extLst>
                <a:ext uri="{FF2B5EF4-FFF2-40B4-BE49-F238E27FC236}">
                  <a16:creationId xmlns:a16="http://schemas.microsoft.com/office/drawing/2014/main" id="{4DDA31D2-83D4-4F43-8F78-BAA845E39074}"/>
                </a:ext>
              </a:extLst>
            </p:cNvPr>
            <p:cNvSpPr txBox="1">
              <a:spLocks noChangeArrowheads="1"/>
            </p:cNvSpPr>
            <p:nvPr/>
          </p:nvSpPr>
          <p:spPr bwMode="auto">
            <a:xfrm>
              <a:off x="3130" y="2938"/>
              <a:ext cx="249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b) Di</a:t>
              </a:r>
              <a:r>
                <a:rPr kumimoji="0" lang="vi-VN" altLang="en-US" sz="24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ện</a:t>
              </a:r>
              <a:r>
                <a:rPr kumimoji="0" lang="en-US" altLang="en-US" sz="24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 t</a:t>
              </a:r>
              <a:r>
                <a:rPr kumimoji="0" lang="vi-VN" altLang="en-US" sz="24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ích hình thang là:</a:t>
              </a:r>
            </a:p>
          </p:txBody>
        </p:sp>
      </p:grpSp>
      <p:sp>
        <p:nvSpPr>
          <p:cNvPr id="9239" name="WordArt 49">
            <a:extLst>
              <a:ext uri="{FF2B5EF4-FFF2-40B4-BE49-F238E27FC236}">
                <a16:creationId xmlns:a16="http://schemas.microsoft.com/office/drawing/2014/main" id="{0B16FC46-5A51-4232-941C-AD791DD544EC}"/>
              </a:ext>
            </a:extLst>
          </p:cNvPr>
          <p:cNvSpPr>
            <a:spLocks noChangeArrowheads="1" noChangeShapeType="1" noTextEdit="1"/>
          </p:cNvSpPr>
          <p:nvPr/>
        </p:nvSpPr>
        <p:spPr bwMode="auto">
          <a:xfrm>
            <a:off x="1752600" y="152400"/>
            <a:ext cx="5486400" cy="457200"/>
          </a:xfrm>
          <a:prstGeom prst="rect">
            <a:avLst/>
          </a:prstGeom>
        </p:spPr>
        <p:txBody>
          <a:bodyPr wrap="none" fromWordArt="1">
            <a:prstTxWarp prst="textPlain">
              <a:avLst>
                <a:gd name="adj" fmla="val 50000"/>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0" cap="none" spc="0" normalizeH="0" baseline="0" noProof="0">
                <a:ln w="12700">
                  <a:solidFill>
                    <a:srgbClr val="0000FF"/>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uLnTx/>
                <a:uFillTx/>
                <a:latin typeface="Arial" panose="020B0604020202020204" pitchFamily="34" charset="0"/>
                <a:ea typeface="+mn-ea"/>
                <a:cs typeface="Arial" panose="020B0604020202020204" pitchFamily="34" charset="0"/>
              </a:rPr>
              <a:t>Toán: Diện tích hình thang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3"/>
                                        </p:tgtEl>
                                        <p:attrNameLst>
                                          <p:attrName>style.visibility</p:attrName>
                                        </p:attrNameLst>
                                      </p:cBhvr>
                                      <p:to>
                                        <p:strVal val="visible"/>
                                      </p:to>
                                    </p:set>
                                  </p:childTnLst>
                                </p:cTn>
                              </p:par>
                              <p:par>
                                <p:cTn id="16" presetID="10" presetClass="entr" presetSubtype="0"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par>
                                <p:cTn id="19" presetID="10"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 presetClass="entr" presetSubtype="0" fill="hold" nodeType="withEffect">
                                  <p:stCondLst>
                                    <p:cond delay="0"/>
                                  </p:stCondLst>
                                  <p:childTnLst>
                                    <p:set>
                                      <p:cBhvr>
                                        <p:cTn id="23" dur="1" fill="hold">
                                          <p:stCondLst>
                                            <p:cond delay="0"/>
                                          </p:stCondLst>
                                        </p:cTn>
                                        <p:tgtEl>
                                          <p:spTgt spid="37"/>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45"/>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46"/>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50"/>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44"/>
                                        </p:tgtEl>
                                        <p:attrNameLst>
                                          <p:attrName>style.visibility</p:attrName>
                                        </p:attrNameLst>
                                      </p:cBhvr>
                                      <p:to>
                                        <p:strVal val="visible"/>
                                      </p:to>
                                    </p:set>
                                  </p:childTnLst>
                                </p:cTn>
                              </p:par>
                              <p:par>
                                <p:cTn id="34" presetID="10" presetClass="entr" presetSubtype="0" fill="hold" nodeType="with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fade">
                                      <p:cBhvr>
                                        <p:cTn id="36" dur="500"/>
                                        <p:tgtEl>
                                          <p:spTgt spid="21"/>
                                        </p:tgtEl>
                                      </p:cBhvr>
                                    </p:animEffect>
                                  </p:childTnLst>
                                </p:cTn>
                              </p:par>
                              <p:par>
                                <p:cTn id="37" presetID="10" presetClass="entr" presetSubtype="0"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par>
                                <p:cTn id="40" presetID="10" presetClass="entr" presetSubtype="0" fill="hold"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par>
                                <p:cTn id="43" presetID="1" presetClass="entr" presetSubtype="0"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3"/>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0" fill="hold" nodeType="clickEffect">
                                  <p:stCondLst>
                                    <p:cond delay="0"/>
                                  </p:stCondLst>
                                  <p:childTnLst>
                                    <p:set>
                                      <p:cBhvr>
                                        <p:cTn id="52" dur="1" fill="hold">
                                          <p:stCondLst>
                                            <p:cond delay="0"/>
                                          </p:stCondLst>
                                        </p:cTn>
                                        <p:tgtEl>
                                          <p:spTgt spid="73757"/>
                                        </p:tgtEl>
                                        <p:attrNameLst>
                                          <p:attrName>style.visibility</p:attrName>
                                        </p:attrNameLst>
                                      </p:cBhvr>
                                      <p:to>
                                        <p:strVal val="visible"/>
                                      </p:to>
                                    </p:set>
                                    <p:anim calcmode="lin" valueType="num">
                                      <p:cBhvr>
                                        <p:cTn id="53" dur="500" fill="hold"/>
                                        <p:tgtEl>
                                          <p:spTgt spid="73757"/>
                                        </p:tgtEl>
                                        <p:attrNameLst>
                                          <p:attrName>ppt_w</p:attrName>
                                        </p:attrNameLst>
                                      </p:cBhvr>
                                      <p:tavLst>
                                        <p:tav tm="0">
                                          <p:val>
                                            <p:fltVal val="0"/>
                                          </p:val>
                                        </p:tav>
                                        <p:tav tm="100000">
                                          <p:val>
                                            <p:strVal val="#ppt_w"/>
                                          </p:val>
                                        </p:tav>
                                      </p:tavLst>
                                    </p:anim>
                                    <p:anim calcmode="lin" valueType="num">
                                      <p:cBhvr>
                                        <p:cTn id="54" dur="500" fill="hold"/>
                                        <p:tgtEl>
                                          <p:spTgt spid="73757"/>
                                        </p:tgtEl>
                                        <p:attrNameLst>
                                          <p:attrName>ppt_h</p:attrName>
                                        </p:attrNameLst>
                                      </p:cBhvr>
                                      <p:tavLst>
                                        <p:tav tm="0">
                                          <p:val>
                                            <p:fltVal val="0"/>
                                          </p:val>
                                        </p:tav>
                                        <p:tav tm="100000">
                                          <p:val>
                                            <p:strVal val="#ppt_h"/>
                                          </p:val>
                                        </p:tav>
                                      </p:tavLst>
                                    </p:anim>
                                    <p:animEffect transition="in" filter="fade">
                                      <p:cBhvr>
                                        <p:cTn id="55" dur="500"/>
                                        <p:tgtEl>
                                          <p:spTgt spid="73757"/>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3" presetClass="entr" presetSubtype="0" fill="hold" nodeType="clickEffect">
                                  <p:stCondLst>
                                    <p:cond delay="0"/>
                                  </p:stCondLst>
                                  <p:childTnLst>
                                    <p:set>
                                      <p:cBhvr>
                                        <p:cTn id="59" dur="1" fill="hold">
                                          <p:stCondLst>
                                            <p:cond delay="0"/>
                                          </p:stCondLst>
                                        </p:cTn>
                                        <p:tgtEl>
                                          <p:spTgt spid="73767"/>
                                        </p:tgtEl>
                                        <p:attrNameLst>
                                          <p:attrName>style.visibility</p:attrName>
                                        </p:attrNameLst>
                                      </p:cBhvr>
                                      <p:to>
                                        <p:strVal val="visible"/>
                                      </p:to>
                                    </p:set>
                                    <p:anim calcmode="lin" valueType="num">
                                      <p:cBhvr>
                                        <p:cTn id="60" dur="500" fill="hold"/>
                                        <p:tgtEl>
                                          <p:spTgt spid="73767"/>
                                        </p:tgtEl>
                                        <p:attrNameLst>
                                          <p:attrName>ppt_w</p:attrName>
                                        </p:attrNameLst>
                                      </p:cBhvr>
                                      <p:tavLst>
                                        <p:tav tm="0">
                                          <p:val>
                                            <p:fltVal val="0"/>
                                          </p:val>
                                        </p:tav>
                                        <p:tav tm="100000">
                                          <p:val>
                                            <p:strVal val="#ppt_w"/>
                                          </p:val>
                                        </p:tav>
                                      </p:tavLst>
                                    </p:anim>
                                    <p:anim calcmode="lin" valueType="num">
                                      <p:cBhvr>
                                        <p:cTn id="61" dur="500" fill="hold"/>
                                        <p:tgtEl>
                                          <p:spTgt spid="73767"/>
                                        </p:tgtEl>
                                        <p:attrNameLst>
                                          <p:attrName>ppt_h</p:attrName>
                                        </p:attrNameLst>
                                      </p:cBhvr>
                                      <p:tavLst>
                                        <p:tav tm="0">
                                          <p:val>
                                            <p:fltVal val="0"/>
                                          </p:val>
                                        </p:tav>
                                        <p:tav tm="100000">
                                          <p:val>
                                            <p:strVal val="#ppt_h"/>
                                          </p:val>
                                        </p:tav>
                                      </p:tavLst>
                                    </p:anim>
                                    <p:animEffect transition="in" filter="fade">
                                      <p:cBhvr>
                                        <p:cTn id="62" dur="500"/>
                                        <p:tgtEl>
                                          <p:spTgt spid="737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3" grpId="0"/>
      <p:bldP spid="44" grpId="0"/>
      <p:bldP spid="45" grpId="0"/>
      <p:bldP spid="46" grpId="0"/>
      <p:bldP spid="50" grpId="0"/>
      <p:bldP spid="51" grpId="0"/>
      <p:bldP spid="52" grpId="0"/>
      <p:bldP spid="5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 Box 43">
            <a:extLst>
              <a:ext uri="{FF2B5EF4-FFF2-40B4-BE49-F238E27FC236}">
                <a16:creationId xmlns:a16="http://schemas.microsoft.com/office/drawing/2014/main" id="{5A25B33D-690D-40D5-A55C-31637D43033A}"/>
              </a:ext>
            </a:extLst>
          </p:cNvPr>
          <p:cNvSpPr txBox="1">
            <a:spLocks noChangeArrowheads="1"/>
          </p:cNvSpPr>
          <p:nvPr/>
        </p:nvSpPr>
        <p:spPr bwMode="auto">
          <a:xfrm>
            <a:off x="304800" y="762000"/>
            <a:ext cx="8305800" cy="11874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50000"/>
              </a:spcBef>
              <a:spcAft>
                <a:spcPct val="0"/>
              </a:spcAft>
              <a:buClrTx/>
              <a:buSzTx/>
              <a:buFontTx/>
              <a:buNone/>
              <a:tabLst/>
              <a:defRPr/>
            </a:pPr>
            <a:r>
              <a:rPr kumimoji="0" lang="en-US" altLang="en-US" sz="2400" b="1" i="1" u="sng" strike="noStrike" kern="1200" cap="none" spc="0" normalizeH="0" baseline="0" noProof="0">
                <a:ln>
                  <a:noFill/>
                </a:ln>
                <a:solidFill>
                  <a:srgbClr val="CC0000"/>
                </a:solidFill>
                <a:effectLst/>
                <a:uLnTx/>
                <a:uFillTx/>
                <a:latin typeface="Arial" panose="020B0604020202020204" pitchFamily="34" charset="0"/>
                <a:ea typeface="+mn-ea"/>
                <a:cs typeface="Arial" panose="020B0604020202020204" pitchFamily="34" charset="0"/>
              </a:rPr>
              <a:t>Bài 3</a:t>
            </a:r>
            <a:r>
              <a:rPr kumimoji="0" lang="en-US" altLang="en-US" sz="2400" b="0" i="1" u="sng" strike="noStrike" kern="1200" cap="none" spc="0" normalizeH="0" baseline="0" noProof="0">
                <a:ln>
                  <a:noFill/>
                </a:ln>
                <a:solidFill>
                  <a:srgbClr val="CC0000"/>
                </a:solidFill>
                <a:effectLst/>
                <a:uLnTx/>
                <a:uFillTx/>
                <a:latin typeface="Arial" panose="020B0604020202020204" pitchFamily="34" charset="0"/>
                <a:ea typeface="+mn-ea"/>
                <a:cs typeface="Arial" panose="020B0604020202020204" pitchFamily="34" charset="0"/>
              </a:rPr>
              <a:t>: </a:t>
            </a:r>
            <a:r>
              <a:rPr kumimoji="0" lang="en-US" altLang="en-US" sz="2400" b="1" i="1" u="none" strike="noStrike" kern="1200" cap="none" spc="0" normalizeH="0" baseline="0" noProof="0">
                <a:ln>
                  <a:noFill/>
                </a:ln>
                <a:solidFill>
                  <a:srgbClr val="CC0000"/>
                </a:solidFill>
                <a:effectLst/>
                <a:uLnTx/>
                <a:uFillTx/>
                <a:latin typeface="Arial" panose="020B0604020202020204" pitchFamily="34" charset="0"/>
                <a:ea typeface="+mn-ea"/>
                <a:cs typeface="Arial" panose="020B0604020202020204" pitchFamily="34" charset="0"/>
              </a:rPr>
              <a:t>Một thửa ruộng hình thang có độ dài hai đáy lần lượt là 110m và 90,2m. Chiều cao bằng trung bình cộng hai đáy. Tính diện tích thửa ruộng đó .</a:t>
            </a:r>
            <a:endParaRPr kumimoji="0" lang="en-US" altLang="en-US" sz="2400" b="0" i="1" u="sng" strike="noStrike" kern="1200" cap="none" spc="0" normalizeH="0" baseline="0" noProof="0">
              <a:ln>
                <a:noFill/>
              </a:ln>
              <a:solidFill>
                <a:srgbClr val="CC0000"/>
              </a:solidFill>
              <a:effectLst/>
              <a:uLnTx/>
              <a:uFillTx/>
              <a:latin typeface="Arial" panose="020B0604020202020204" pitchFamily="34" charset="0"/>
              <a:ea typeface="+mn-ea"/>
              <a:cs typeface="Arial" panose="020B0604020202020204" pitchFamily="34" charset="0"/>
            </a:endParaRPr>
          </a:p>
        </p:txBody>
      </p:sp>
      <p:sp>
        <p:nvSpPr>
          <p:cNvPr id="35" name="Text Box 43">
            <a:extLst>
              <a:ext uri="{FF2B5EF4-FFF2-40B4-BE49-F238E27FC236}">
                <a16:creationId xmlns:a16="http://schemas.microsoft.com/office/drawing/2014/main" id="{B201274E-B4F7-4CEE-A67B-D668EF3C680F}"/>
              </a:ext>
            </a:extLst>
          </p:cNvPr>
          <p:cNvSpPr txBox="1">
            <a:spLocks noChangeArrowheads="1"/>
          </p:cNvSpPr>
          <p:nvPr/>
        </p:nvSpPr>
        <p:spPr bwMode="auto">
          <a:xfrm>
            <a:off x="5264150" y="2224088"/>
            <a:ext cx="1670050" cy="4572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Bài giải:</a:t>
            </a:r>
          </a:p>
        </p:txBody>
      </p:sp>
      <p:sp>
        <p:nvSpPr>
          <p:cNvPr id="39" name="Text Box 43">
            <a:extLst>
              <a:ext uri="{FF2B5EF4-FFF2-40B4-BE49-F238E27FC236}">
                <a16:creationId xmlns:a16="http://schemas.microsoft.com/office/drawing/2014/main" id="{27A20B10-67D9-47EE-9200-EC757F0E80CF}"/>
              </a:ext>
            </a:extLst>
          </p:cNvPr>
          <p:cNvSpPr txBox="1">
            <a:spLocks noChangeArrowheads="1"/>
          </p:cNvSpPr>
          <p:nvPr/>
        </p:nvSpPr>
        <p:spPr bwMode="auto">
          <a:xfrm>
            <a:off x="4121150" y="2852738"/>
            <a:ext cx="4870450" cy="3968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000" b="1" i="1"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Chiều cao thửa ruộng hình thang là :</a:t>
            </a:r>
          </a:p>
        </p:txBody>
      </p:sp>
      <p:sp>
        <p:nvSpPr>
          <p:cNvPr id="41" name="Text Box 43">
            <a:extLst>
              <a:ext uri="{FF2B5EF4-FFF2-40B4-BE49-F238E27FC236}">
                <a16:creationId xmlns:a16="http://schemas.microsoft.com/office/drawing/2014/main" id="{1E715173-A8C5-4EC2-B0E6-09AC9CAFFE5A}"/>
              </a:ext>
            </a:extLst>
          </p:cNvPr>
          <p:cNvSpPr txBox="1">
            <a:spLocks noChangeArrowheads="1"/>
          </p:cNvSpPr>
          <p:nvPr/>
        </p:nvSpPr>
        <p:spPr bwMode="auto">
          <a:xfrm>
            <a:off x="4092575" y="3590925"/>
            <a:ext cx="4645025" cy="3968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000" b="1" i="1"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Diện tích thửa ruộng hình thang là :</a:t>
            </a:r>
          </a:p>
        </p:txBody>
      </p:sp>
      <p:sp>
        <p:nvSpPr>
          <p:cNvPr id="42" name="Text Box 43">
            <a:extLst>
              <a:ext uri="{FF2B5EF4-FFF2-40B4-BE49-F238E27FC236}">
                <a16:creationId xmlns:a16="http://schemas.microsoft.com/office/drawing/2014/main" id="{8EDCBB84-14C9-407A-971F-C57D5708D86C}"/>
              </a:ext>
            </a:extLst>
          </p:cNvPr>
          <p:cNvSpPr txBox="1">
            <a:spLocks noChangeArrowheads="1"/>
          </p:cNvSpPr>
          <p:nvPr/>
        </p:nvSpPr>
        <p:spPr bwMode="auto">
          <a:xfrm>
            <a:off x="4511675" y="4437063"/>
            <a:ext cx="4079875" cy="3968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lgn="ctr">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000" b="1" i="1" u="sng"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Đáp số :</a:t>
            </a:r>
            <a:r>
              <a:rPr kumimoji="0" lang="en-US" altLang="en-US" sz="2000" b="1" i="1"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   </a:t>
            </a:r>
          </a:p>
        </p:txBody>
      </p:sp>
      <p:sp>
        <p:nvSpPr>
          <p:cNvPr id="75792" name="Text Box 16">
            <a:extLst>
              <a:ext uri="{FF2B5EF4-FFF2-40B4-BE49-F238E27FC236}">
                <a16:creationId xmlns:a16="http://schemas.microsoft.com/office/drawing/2014/main" id="{642E1A24-ECBD-43A4-9504-267E493679D4}"/>
              </a:ext>
            </a:extLst>
          </p:cNvPr>
          <p:cNvSpPr txBox="1">
            <a:spLocks noChangeArrowheads="1"/>
          </p:cNvSpPr>
          <p:nvPr/>
        </p:nvSpPr>
        <p:spPr bwMode="auto">
          <a:xfrm>
            <a:off x="5748338" y="4438650"/>
            <a:ext cx="16875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0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10 020,01m</a:t>
            </a:r>
            <a:r>
              <a:rPr kumimoji="0" lang="en-US" altLang="en-US" sz="2000" b="1" i="0" u="none" strike="noStrike" kern="1200" cap="none" spc="0" normalizeH="0" baseline="30000" noProof="0">
                <a:ln>
                  <a:noFill/>
                </a:ln>
                <a:solidFill>
                  <a:srgbClr val="0000CC"/>
                </a:solidFill>
                <a:effectLst/>
                <a:uLnTx/>
                <a:uFillTx/>
                <a:latin typeface="Arial" panose="020B0604020202020204" pitchFamily="34" charset="0"/>
                <a:ea typeface="+mn-ea"/>
                <a:cs typeface="Arial" panose="020B0604020202020204" pitchFamily="34" charset="0"/>
              </a:rPr>
              <a:t>2</a:t>
            </a:r>
            <a:endParaRPr kumimoji="0" lang="en-US" altLang="en-US" sz="20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endParaRPr>
          </a:p>
        </p:txBody>
      </p:sp>
      <p:sp>
        <p:nvSpPr>
          <p:cNvPr id="75793" name="Text Box 17">
            <a:extLst>
              <a:ext uri="{FF2B5EF4-FFF2-40B4-BE49-F238E27FC236}">
                <a16:creationId xmlns:a16="http://schemas.microsoft.com/office/drawing/2014/main" id="{D87DA420-BCB7-4513-BA19-E393B30BEBA3}"/>
              </a:ext>
            </a:extLst>
          </p:cNvPr>
          <p:cNvSpPr txBox="1">
            <a:spLocks noChangeArrowheads="1"/>
          </p:cNvSpPr>
          <p:nvPr/>
        </p:nvSpPr>
        <p:spPr bwMode="auto">
          <a:xfrm>
            <a:off x="3846513" y="4013200"/>
            <a:ext cx="51577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0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( 110 + 90,2 ) x 100,1 : 2 = 10 020,01(m</a:t>
            </a:r>
            <a:r>
              <a:rPr kumimoji="0" lang="en-US" altLang="en-US" sz="2000" b="1" i="0" u="none" strike="noStrike" kern="1200" cap="none" spc="0" normalizeH="0" baseline="30000" noProof="0">
                <a:ln>
                  <a:noFill/>
                </a:ln>
                <a:solidFill>
                  <a:srgbClr val="0000CC"/>
                </a:solidFill>
                <a:effectLst/>
                <a:uLnTx/>
                <a:uFillTx/>
                <a:latin typeface="Arial" panose="020B0604020202020204" pitchFamily="34" charset="0"/>
                <a:ea typeface="+mn-ea"/>
                <a:cs typeface="Arial" panose="020B0604020202020204" pitchFamily="34" charset="0"/>
              </a:rPr>
              <a:t>2)</a:t>
            </a:r>
            <a:endParaRPr kumimoji="0" lang="en-US" altLang="en-US" sz="20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endParaRPr>
          </a:p>
        </p:txBody>
      </p:sp>
      <p:sp>
        <p:nvSpPr>
          <p:cNvPr id="75794" name="Text Box 18">
            <a:extLst>
              <a:ext uri="{FF2B5EF4-FFF2-40B4-BE49-F238E27FC236}">
                <a16:creationId xmlns:a16="http://schemas.microsoft.com/office/drawing/2014/main" id="{A469C29C-6EA3-48D0-A4F6-D07466241854}"/>
              </a:ext>
            </a:extLst>
          </p:cNvPr>
          <p:cNvSpPr txBox="1">
            <a:spLocks noChangeArrowheads="1"/>
          </p:cNvSpPr>
          <p:nvPr/>
        </p:nvSpPr>
        <p:spPr bwMode="auto">
          <a:xfrm>
            <a:off x="4508500" y="3201988"/>
            <a:ext cx="35512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0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( 110 + 90,2 ) : 2 = 100,1 (m)</a:t>
            </a:r>
          </a:p>
        </p:txBody>
      </p:sp>
      <p:sp>
        <p:nvSpPr>
          <p:cNvPr id="10250" name="Line 19">
            <a:extLst>
              <a:ext uri="{FF2B5EF4-FFF2-40B4-BE49-F238E27FC236}">
                <a16:creationId xmlns:a16="http://schemas.microsoft.com/office/drawing/2014/main" id="{0764A261-7C9B-4C38-A9D7-8E6E5CF1BE43}"/>
              </a:ext>
            </a:extLst>
          </p:cNvPr>
          <p:cNvSpPr>
            <a:spLocks noChangeShapeType="1"/>
          </p:cNvSpPr>
          <p:nvPr/>
        </p:nvSpPr>
        <p:spPr bwMode="auto">
          <a:xfrm flipH="1">
            <a:off x="3898900" y="2578100"/>
            <a:ext cx="12700" cy="240982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5796" name="Text Box 20">
            <a:extLst>
              <a:ext uri="{FF2B5EF4-FFF2-40B4-BE49-F238E27FC236}">
                <a16:creationId xmlns:a16="http://schemas.microsoft.com/office/drawing/2014/main" id="{F61380B9-BD8A-4802-A003-F66300E018DF}"/>
              </a:ext>
            </a:extLst>
          </p:cNvPr>
          <p:cNvSpPr txBox="1">
            <a:spLocks noChangeArrowheads="1"/>
          </p:cNvSpPr>
          <p:nvPr/>
        </p:nvSpPr>
        <p:spPr bwMode="auto">
          <a:xfrm>
            <a:off x="1263650" y="2227263"/>
            <a:ext cx="1385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T</a:t>
            </a:r>
            <a:r>
              <a:rPr kumimoji="0" lang="vi-VN"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óm</a:t>
            </a:r>
            <a:r>
              <a:rPr kumimoji="0" lang="en-US"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 t</a:t>
            </a:r>
            <a:r>
              <a:rPr kumimoji="0" lang="vi-VN"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ắt</a:t>
            </a:r>
            <a:r>
              <a:rPr kumimoji="0" lang="en-US"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a:t>
            </a:r>
            <a:endParaRPr kumimoji="0" lang="vi-VN" altLang="en-US" sz="2400" b="1" i="0" u="sng"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endParaRPr>
          </a:p>
        </p:txBody>
      </p:sp>
      <p:cxnSp>
        <p:nvCxnSpPr>
          <p:cNvPr id="9" name="Straight Connector 8">
            <a:extLst>
              <a:ext uri="{FF2B5EF4-FFF2-40B4-BE49-F238E27FC236}">
                <a16:creationId xmlns:a16="http://schemas.microsoft.com/office/drawing/2014/main" id="{603ECE47-2A09-4881-859C-3E3737058423}"/>
              </a:ext>
            </a:extLst>
          </p:cNvPr>
          <p:cNvCxnSpPr>
            <a:cxnSpLocks noChangeShapeType="1"/>
          </p:cNvCxnSpPr>
          <p:nvPr/>
        </p:nvCxnSpPr>
        <p:spPr bwMode="auto">
          <a:xfrm>
            <a:off x="1350963" y="3063875"/>
            <a:ext cx="0" cy="7302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4" name="Freeform 13">
            <a:extLst>
              <a:ext uri="{FF2B5EF4-FFF2-40B4-BE49-F238E27FC236}">
                <a16:creationId xmlns:a16="http://schemas.microsoft.com/office/drawing/2014/main" id="{88ED11F4-6C80-4596-90F0-63C9F8D1DB35}"/>
              </a:ext>
            </a:extLst>
          </p:cNvPr>
          <p:cNvSpPr/>
          <p:nvPr/>
        </p:nvSpPr>
        <p:spPr>
          <a:xfrm>
            <a:off x="1082675" y="3092450"/>
            <a:ext cx="1617663" cy="715963"/>
          </a:xfrm>
          <a:custGeom>
            <a:avLst/>
            <a:gdLst>
              <a:gd name="connsiteX0" fmla="*/ 0 w 1915297"/>
              <a:gd name="connsiteY0" fmla="*/ 914400 h 914400"/>
              <a:gd name="connsiteX1" fmla="*/ 296562 w 1915297"/>
              <a:gd name="connsiteY1" fmla="*/ 0 h 914400"/>
              <a:gd name="connsiteX2" fmla="*/ 1136821 w 1915297"/>
              <a:gd name="connsiteY2" fmla="*/ 0 h 914400"/>
              <a:gd name="connsiteX3" fmla="*/ 1915297 w 1915297"/>
              <a:gd name="connsiteY3" fmla="*/ 914400 h 914400"/>
              <a:gd name="connsiteX4" fmla="*/ 0 w 1915297"/>
              <a:gd name="connsiteY4" fmla="*/ 91440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5297" h="914400">
                <a:moveTo>
                  <a:pt x="0" y="914400"/>
                </a:moveTo>
                <a:lnTo>
                  <a:pt x="296562" y="0"/>
                </a:lnTo>
                <a:lnTo>
                  <a:pt x="1136821" y="0"/>
                </a:lnTo>
                <a:lnTo>
                  <a:pt x="1915297" y="914400"/>
                </a:lnTo>
                <a:lnTo>
                  <a:pt x="0" y="91440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vi-VN" sz="1800" b="0" i="0" u="none" strike="noStrike" kern="1200" cap="none" spc="0" normalizeH="0" baseline="0" noProof="0">
              <a:ln>
                <a:noFill/>
              </a:ln>
              <a:solidFill>
                <a:srgbClr val="FFFFFF"/>
              </a:solidFill>
              <a:effectLst/>
              <a:uLnTx/>
              <a:uFillTx/>
              <a:latin typeface="Arial"/>
              <a:ea typeface="+mn-ea"/>
              <a:cs typeface="+mn-cs"/>
            </a:endParaRPr>
          </a:p>
        </p:txBody>
      </p:sp>
      <p:sp>
        <p:nvSpPr>
          <p:cNvPr id="37" name="Freeform 36">
            <a:extLst>
              <a:ext uri="{FF2B5EF4-FFF2-40B4-BE49-F238E27FC236}">
                <a16:creationId xmlns:a16="http://schemas.microsoft.com/office/drawing/2014/main" id="{BC045821-0D3C-4A3C-8F71-278C75857D4D}"/>
              </a:ext>
            </a:extLst>
          </p:cNvPr>
          <p:cNvSpPr>
            <a:spLocks/>
          </p:cNvSpPr>
          <p:nvPr/>
        </p:nvSpPr>
        <p:spPr bwMode="auto">
          <a:xfrm>
            <a:off x="1368425" y="3671888"/>
            <a:ext cx="123825" cy="111125"/>
          </a:xfrm>
          <a:custGeom>
            <a:avLst/>
            <a:gdLst>
              <a:gd name="T0" fmla="*/ 0 w 160638"/>
              <a:gd name="T1" fmla="*/ 0 h 185351"/>
              <a:gd name="T2" fmla="*/ 95249 w 160638"/>
              <a:gd name="T3" fmla="*/ 4445 h 185351"/>
              <a:gd name="T4" fmla="*/ 95249 w 160638"/>
              <a:gd name="T5" fmla="*/ 66675 h 185351"/>
              <a:gd name="T6" fmla="*/ 95249 w 160638"/>
              <a:gd name="T7" fmla="*/ 66675 h 1853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0638" h="185351">
                <a:moveTo>
                  <a:pt x="0" y="0"/>
                </a:moveTo>
                <a:lnTo>
                  <a:pt x="160638" y="12357"/>
                </a:lnTo>
                <a:lnTo>
                  <a:pt x="160638" y="185351"/>
                </a:lnTo>
              </a:path>
            </a:pathLst>
          </a:custGeom>
          <a:noFill/>
          <a:ln w="25400" cap="flat" cmpd="sng" algn="ctr">
            <a:solidFill>
              <a:schemeClr val="tx1"/>
            </a:solidFill>
            <a:prstDash val="solid"/>
            <a:round/>
            <a:headEnd/>
            <a:tailEnd/>
          </a:ln>
          <a:extLst>
            <a:ext uri="{909E8E84-426E-40DD-AFC4-6F175D3DCCD1}">
              <a14:hiddenFill xmlns:a14="http://schemas.microsoft.com/office/drawing/2010/main">
                <a:solidFill>
                  <a:srgbClr val="FFFFFF"/>
                </a:solidFill>
              </a14:hiddenFill>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5" name="TextBox 25">
            <a:extLst>
              <a:ext uri="{FF2B5EF4-FFF2-40B4-BE49-F238E27FC236}">
                <a16:creationId xmlns:a16="http://schemas.microsoft.com/office/drawing/2014/main" id="{1174B45D-BA86-460E-9A43-0C4402836B0C}"/>
              </a:ext>
            </a:extLst>
          </p:cNvPr>
          <p:cNvSpPr txBox="1">
            <a:spLocks noChangeArrowheads="1"/>
          </p:cNvSpPr>
          <p:nvPr/>
        </p:nvSpPr>
        <p:spPr bwMode="auto">
          <a:xfrm>
            <a:off x="1357313" y="2743200"/>
            <a:ext cx="7604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90,2m</a:t>
            </a:r>
            <a:endParaRPr kumimoji="0" lang="vi-VN" altLang="en-US" sz="16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endParaRPr>
          </a:p>
        </p:txBody>
      </p:sp>
      <p:sp>
        <p:nvSpPr>
          <p:cNvPr id="46" name="TextBox 25">
            <a:extLst>
              <a:ext uri="{FF2B5EF4-FFF2-40B4-BE49-F238E27FC236}">
                <a16:creationId xmlns:a16="http://schemas.microsoft.com/office/drawing/2014/main" id="{668656E6-2D62-41C2-B998-7BCFF0E71FF7}"/>
              </a:ext>
            </a:extLst>
          </p:cNvPr>
          <p:cNvSpPr txBox="1">
            <a:spLocks noChangeArrowheads="1"/>
          </p:cNvSpPr>
          <p:nvPr/>
        </p:nvSpPr>
        <p:spPr bwMode="auto">
          <a:xfrm>
            <a:off x="1522413" y="3792538"/>
            <a:ext cx="7032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110m</a:t>
            </a:r>
            <a:endParaRPr kumimoji="0" lang="vi-VN" altLang="en-US" sz="16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endParaRPr>
          </a:p>
        </p:txBody>
      </p:sp>
      <p:sp>
        <p:nvSpPr>
          <p:cNvPr id="50" name="TextBox 25">
            <a:extLst>
              <a:ext uri="{FF2B5EF4-FFF2-40B4-BE49-F238E27FC236}">
                <a16:creationId xmlns:a16="http://schemas.microsoft.com/office/drawing/2014/main" id="{2373A78E-D3D8-4D2B-984B-84841F231EAF}"/>
              </a:ext>
            </a:extLst>
          </p:cNvPr>
          <p:cNvSpPr txBox="1">
            <a:spLocks noChangeArrowheads="1"/>
          </p:cNvSpPr>
          <p:nvPr/>
        </p:nvSpPr>
        <p:spPr bwMode="auto">
          <a:xfrm>
            <a:off x="1303338" y="3292475"/>
            <a:ext cx="307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h</a:t>
            </a:r>
            <a:endParaRPr kumimoji="0" lang="vi-VN" altLang="en-US" sz="160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5803" name="Text Box 27">
            <a:extLst>
              <a:ext uri="{FF2B5EF4-FFF2-40B4-BE49-F238E27FC236}">
                <a16:creationId xmlns:a16="http://schemas.microsoft.com/office/drawing/2014/main" id="{5E1CB7BC-F307-496E-8D5D-640F2141EAE9}"/>
              </a:ext>
            </a:extLst>
          </p:cNvPr>
          <p:cNvSpPr txBox="1">
            <a:spLocks noChangeArrowheads="1"/>
          </p:cNvSpPr>
          <p:nvPr/>
        </p:nvSpPr>
        <p:spPr bwMode="auto">
          <a:xfrm>
            <a:off x="457200" y="4179888"/>
            <a:ext cx="3209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h= trung b</a:t>
            </a:r>
            <a:r>
              <a:rPr kumimoji="0" lang="vi-VN" altLang="en-US" sz="20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ình</a:t>
            </a:r>
            <a:r>
              <a:rPr kumimoji="0" lang="en-US" altLang="en-US" sz="20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 c</a:t>
            </a:r>
            <a:r>
              <a:rPr kumimoji="0" lang="vi-VN" altLang="en-US" sz="20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ộng 2 đáy</a:t>
            </a:r>
          </a:p>
        </p:txBody>
      </p:sp>
      <p:sp>
        <p:nvSpPr>
          <p:cNvPr id="75804" name="Text Box 28">
            <a:extLst>
              <a:ext uri="{FF2B5EF4-FFF2-40B4-BE49-F238E27FC236}">
                <a16:creationId xmlns:a16="http://schemas.microsoft.com/office/drawing/2014/main" id="{AC5F2BE4-B90B-4B2E-A896-0E2A2F41B6AE}"/>
              </a:ext>
            </a:extLst>
          </p:cNvPr>
          <p:cNvSpPr txBox="1">
            <a:spLocks noChangeArrowheads="1"/>
          </p:cNvSpPr>
          <p:nvPr/>
        </p:nvSpPr>
        <p:spPr bwMode="auto">
          <a:xfrm>
            <a:off x="457200" y="4662488"/>
            <a:ext cx="16621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0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rPr>
              <a:t>S=...? m</a:t>
            </a:r>
            <a:r>
              <a:rPr kumimoji="0" lang="en-US" altLang="en-US" sz="2000" b="1" i="0" u="none" strike="noStrike" kern="1200" cap="none" spc="0" normalizeH="0" baseline="30000" noProof="0">
                <a:ln>
                  <a:noFill/>
                </a:ln>
                <a:solidFill>
                  <a:srgbClr val="0000CC"/>
                </a:solidFill>
                <a:effectLst/>
                <a:uLnTx/>
                <a:uFillTx/>
                <a:latin typeface="Arial" panose="020B0604020202020204" pitchFamily="34" charset="0"/>
                <a:ea typeface="+mn-ea"/>
                <a:cs typeface="Arial" panose="020B0604020202020204" pitchFamily="34" charset="0"/>
              </a:rPr>
              <a:t>2</a:t>
            </a:r>
            <a:endParaRPr kumimoji="0" lang="en-US" altLang="en-US" sz="2000" b="1" i="0" u="none" strike="noStrike" kern="1200" cap="none" spc="0" normalizeH="0" baseline="0" noProof="0">
              <a:ln>
                <a:noFill/>
              </a:ln>
              <a:solidFill>
                <a:srgbClr val="0000CC"/>
              </a:solidFill>
              <a:effectLst/>
              <a:uLnTx/>
              <a:uFillTx/>
              <a:latin typeface="Arial" panose="020B0604020202020204" pitchFamily="34" charset="0"/>
              <a:ea typeface="+mn-ea"/>
              <a:cs typeface="Arial" panose="020B0604020202020204" pitchFamily="34" charset="0"/>
            </a:endParaRPr>
          </a:p>
        </p:txBody>
      </p:sp>
      <p:sp>
        <p:nvSpPr>
          <p:cNvPr id="10260" name="WordArt 30">
            <a:extLst>
              <a:ext uri="{FF2B5EF4-FFF2-40B4-BE49-F238E27FC236}">
                <a16:creationId xmlns:a16="http://schemas.microsoft.com/office/drawing/2014/main" id="{1F2EB0C7-0E5A-4598-919B-ADB34B765A37}"/>
              </a:ext>
            </a:extLst>
          </p:cNvPr>
          <p:cNvSpPr>
            <a:spLocks noChangeArrowheads="1" noChangeShapeType="1" noTextEdit="1"/>
          </p:cNvSpPr>
          <p:nvPr/>
        </p:nvSpPr>
        <p:spPr bwMode="auto">
          <a:xfrm>
            <a:off x="1752600" y="152400"/>
            <a:ext cx="5486400" cy="457200"/>
          </a:xfrm>
          <a:prstGeom prst="rect">
            <a:avLst/>
          </a:prstGeom>
        </p:spPr>
        <p:txBody>
          <a:bodyPr wrap="none" fromWordArt="1">
            <a:prstTxWarp prst="textPlain">
              <a:avLst>
                <a:gd name="adj" fmla="val 50000"/>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10" cap="none" spc="0" normalizeH="0" baseline="0" noProof="0">
                <a:ln w="12700">
                  <a:solidFill>
                    <a:srgbClr val="0000FF"/>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uLnTx/>
                <a:uFillTx/>
                <a:latin typeface="Arial" panose="020B0604020202020204" pitchFamily="34" charset="0"/>
                <a:ea typeface="+mn-ea"/>
                <a:cs typeface="Arial" panose="020B0604020202020204" pitchFamily="34" charset="0"/>
              </a:rPr>
              <a:t>Toán: Diện tích hình thang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7" presetClass="entr" presetSubtype="0" fill="hold" grpId="0" nodeType="clickEffect">
                                  <p:stCondLst>
                                    <p:cond delay="0"/>
                                  </p:stCondLst>
                                  <p:iterate type="lt">
                                    <p:tmPct val="50000"/>
                                  </p:iterate>
                                  <p:childTnLst>
                                    <p:set>
                                      <p:cBhvr>
                                        <p:cTn id="10" dur="1" fill="hold">
                                          <p:stCondLst>
                                            <p:cond delay="0"/>
                                          </p:stCondLst>
                                        </p:cTn>
                                        <p:tgtEl>
                                          <p:spTgt spid="75796"/>
                                        </p:tgtEl>
                                        <p:attrNameLst>
                                          <p:attrName>style.visibility</p:attrName>
                                        </p:attrNameLst>
                                      </p:cBhvr>
                                      <p:to>
                                        <p:strVal val="visible"/>
                                      </p:to>
                                    </p:set>
                                    <p:anim calcmode="discrete" valueType="clr">
                                      <p:cBhvr override="childStyle">
                                        <p:cTn id="11" dur="80"/>
                                        <p:tgtEl>
                                          <p:spTgt spid="75796"/>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75796"/>
                                        </p:tgtEl>
                                        <p:attrNameLst>
                                          <p:attrName>fillcolor</p:attrName>
                                        </p:attrNameLst>
                                      </p:cBhvr>
                                      <p:tavLst>
                                        <p:tav tm="0">
                                          <p:val>
                                            <p:clrVal>
                                              <a:schemeClr val="accent2"/>
                                            </p:clrVal>
                                          </p:val>
                                        </p:tav>
                                        <p:tav tm="50000">
                                          <p:val>
                                            <p:clrVal>
                                              <a:schemeClr val="hlink"/>
                                            </p:clrVal>
                                          </p:val>
                                        </p:tav>
                                      </p:tavLst>
                                    </p:anim>
                                    <p:set>
                                      <p:cBhvr>
                                        <p:cTn id="13" dur="80"/>
                                        <p:tgtEl>
                                          <p:spTgt spid="75796"/>
                                        </p:tgtEl>
                                        <p:attrNameLst>
                                          <p:attrName>fill.type</p:attrName>
                                        </p:attrNameLst>
                                      </p:cBhvr>
                                      <p:to>
                                        <p:strVal val="solid"/>
                                      </p:to>
                                    </p:set>
                                  </p:childTnLst>
                                </p:cTn>
                              </p:par>
                              <p:par>
                                <p:cTn id="14" presetID="10" presetClass="entr" presetSubtype="0"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par>
                                <p:cTn id="17" presetID="1" presetClass="entr" presetSubtype="0" fill="hold" nodeType="with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par>
                                <p:cTn id="23" presetID="10"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par>
                                <p:cTn id="26" presetID="1" presetClass="entr" presetSubtype="0" fill="hold" grpId="0" nodeType="withEffect">
                                  <p:stCondLst>
                                    <p:cond delay="0"/>
                                  </p:stCondLst>
                                  <p:childTnLst>
                                    <p:set>
                                      <p:cBhvr>
                                        <p:cTn id="27" dur="1" fill="hold">
                                          <p:stCondLst>
                                            <p:cond delay="0"/>
                                          </p:stCondLst>
                                        </p:cTn>
                                        <p:tgtEl>
                                          <p:spTgt spid="50"/>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7" presetClass="entr" presetSubtype="0" fill="hold" grpId="0" nodeType="clickEffect">
                                  <p:stCondLst>
                                    <p:cond delay="0"/>
                                  </p:stCondLst>
                                  <p:iterate type="lt">
                                    <p:tmPct val="50000"/>
                                  </p:iterate>
                                  <p:childTnLst>
                                    <p:set>
                                      <p:cBhvr>
                                        <p:cTn id="31" dur="1" fill="hold">
                                          <p:stCondLst>
                                            <p:cond delay="0"/>
                                          </p:stCondLst>
                                        </p:cTn>
                                        <p:tgtEl>
                                          <p:spTgt spid="75803"/>
                                        </p:tgtEl>
                                        <p:attrNameLst>
                                          <p:attrName>style.visibility</p:attrName>
                                        </p:attrNameLst>
                                      </p:cBhvr>
                                      <p:to>
                                        <p:strVal val="visible"/>
                                      </p:to>
                                    </p:set>
                                    <p:anim calcmode="discrete" valueType="clr">
                                      <p:cBhvr override="childStyle">
                                        <p:cTn id="32" dur="80"/>
                                        <p:tgtEl>
                                          <p:spTgt spid="75803"/>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75803"/>
                                        </p:tgtEl>
                                        <p:attrNameLst>
                                          <p:attrName>fillcolor</p:attrName>
                                        </p:attrNameLst>
                                      </p:cBhvr>
                                      <p:tavLst>
                                        <p:tav tm="0">
                                          <p:val>
                                            <p:clrVal>
                                              <a:schemeClr val="accent2"/>
                                            </p:clrVal>
                                          </p:val>
                                        </p:tav>
                                        <p:tav tm="50000">
                                          <p:val>
                                            <p:clrVal>
                                              <a:schemeClr val="hlink"/>
                                            </p:clrVal>
                                          </p:val>
                                        </p:tav>
                                      </p:tavLst>
                                    </p:anim>
                                    <p:set>
                                      <p:cBhvr>
                                        <p:cTn id="34" dur="80"/>
                                        <p:tgtEl>
                                          <p:spTgt spid="75803"/>
                                        </p:tgtEl>
                                        <p:attrNameLst>
                                          <p:attrName>fill.type</p:attrName>
                                        </p:attrNameLst>
                                      </p:cBhvr>
                                      <p:to>
                                        <p:strVal val="solid"/>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7" presetClass="entr" presetSubtype="0" fill="hold" grpId="0" nodeType="clickEffect">
                                  <p:stCondLst>
                                    <p:cond delay="0"/>
                                  </p:stCondLst>
                                  <p:iterate type="lt">
                                    <p:tmPct val="50000"/>
                                  </p:iterate>
                                  <p:childTnLst>
                                    <p:set>
                                      <p:cBhvr>
                                        <p:cTn id="38" dur="1" fill="hold">
                                          <p:stCondLst>
                                            <p:cond delay="0"/>
                                          </p:stCondLst>
                                        </p:cTn>
                                        <p:tgtEl>
                                          <p:spTgt spid="75804"/>
                                        </p:tgtEl>
                                        <p:attrNameLst>
                                          <p:attrName>style.visibility</p:attrName>
                                        </p:attrNameLst>
                                      </p:cBhvr>
                                      <p:to>
                                        <p:strVal val="visible"/>
                                      </p:to>
                                    </p:set>
                                    <p:anim calcmode="discrete" valueType="clr">
                                      <p:cBhvr override="childStyle">
                                        <p:cTn id="39" dur="80"/>
                                        <p:tgtEl>
                                          <p:spTgt spid="75804"/>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75804"/>
                                        </p:tgtEl>
                                        <p:attrNameLst>
                                          <p:attrName>fillcolor</p:attrName>
                                        </p:attrNameLst>
                                      </p:cBhvr>
                                      <p:tavLst>
                                        <p:tav tm="0">
                                          <p:val>
                                            <p:clrVal>
                                              <a:schemeClr val="accent2"/>
                                            </p:clrVal>
                                          </p:val>
                                        </p:tav>
                                        <p:tav tm="50000">
                                          <p:val>
                                            <p:clrVal>
                                              <a:schemeClr val="hlink"/>
                                            </p:clrVal>
                                          </p:val>
                                        </p:tav>
                                      </p:tavLst>
                                    </p:anim>
                                    <p:set>
                                      <p:cBhvr>
                                        <p:cTn id="41" dur="80"/>
                                        <p:tgtEl>
                                          <p:spTgt spid="75804"/>
                                        </p:tgtEl>
                                        <p:attrNameLst>
                                          <p:attrName>fill.type</p:attrName>
                                        </p:attrNameLst>
                                      </p:cBhvr>
                                      <p:to>
                                        <p:strVal val="solid"/>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5"/>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39"/>
                                        </p:tgtEl>
                                        <p:attrNameLst>
                                          <p:attrName>style.visibility</p:attrName>
                                        </p:attrNameLst>
                                      </p:cBhvr>
                                      <p:to>
                                        <p:strVal val="visible"/>
                                      </p:to>
                                    </p:set>
                                    <p:anim calcmode="lin" valueType="num">
                                      <p:cBhvr>
                                        <p:cTn id="50" dur="500" fill="hold"/>
                                        <p:tgtEl>
                                          <p:spTgt spid="39"/>
                                        </p:tgtEl>
                                        <p:attrNameLst>
                                          <p:attrName>ppt_w</p:attrName>
                                        </p:attrNameLst>
                                      </p:cBhvr>
                                      <p:tavLst>
                                        <p:tav tm="0">
                                          <p:val>
                                            <p:fltVal val="0"/>
                                          </p:val>
                                        </p:tav>
                                        <p:tav tm="100000">
                                          <p:val>
                                            <p:strVal val="#ppt_w"/>
                                          </p:val>
                                        </p:tav>
                                      </p:tavLst>
                                    </p:anim>
                                    <p:anim calcmode="lin" valueType="num">
                                      <p:cBhvr>
                                        <p:cTn id="51" dur="500" fill="hold"/>
                                        <p:tgtEl>
                                          <p:spTgt spid="39"/>
                                        </p:tgtEl>
                                        <p:attrNameLst>
                                          <p:attrName>ppt_h</p:attrName>
                                        </p:attrNameLst>
                                      </p:cBhvr>
                                      <p:tavLst>
                                        <p:tav tm="0">
                                          <p:val>
                                            <p:fltVal val="0"/>
                                          </p:val>
                                        </p:tav>
                                        <p:tav tm="100000">
                                          <p:val>
                                            <p:strVal val="#ppt_h"/>
                                          </p:val>
                                        </p:tav>
                                      </p:tavLst>
                                    </p:anim>
                                    <p:animEffect transition="in" filter="fade">
                                      <p:cBhvr>
                                        <p:cTn id="52" dur="500"/>
                                        <p:tgtEl>
                                          <p:spTgt spid="39"/>
                                        </p:tgtEl>
                                      </p:cBhvr>
                                    </p:animEffect>
                                  </p:childTnLst>
                                </p:cTn>
                              </p:par>
                              <p:par>
                                <p:cTn id="53" presetID="53" presetClass="entr" presetSubtype="0" fill="hold" grpId="0" nodeType="withEffect">
                                  <p:stCondLst>
                                    <p:cond delay="0"/>
                                  </p:stCondLst>
                                  <p:childTnLst>
                                    <p:set>
                                      <p:cBhvr>
                                        <p:cTn id="54" dur="1" fill="hold">
                                          <p:stCondLst>
                                            <p:cond delay="0"/>
                                          </p:stCondLst>
                                        </p:cTn>
                                        <p:tgtEl>
                                          <p:spTgt spid="75792"/>
                                        </p:tgtEl>
                                        <p:attrNameLst>
                                          <p:attrName>style.visibility</p:attrName>
                                        </p:attrNameLst>
                                      </p:cBhvr>
                                      <p:to>
                                        <p:strVal val="visible"/>
                                      </p:to>
                                    </p:set>
                                    <p:anim calcmode="lin" valueType="num">
                                      <p:cBhvr>
                                        <p:cTn id="55" dur="500" fill="hold"/>
                                        <p:tgtEl>
                                          <p:spTgt spid="75792"/>
                                        </p:tgtEl>
                                        <p:attrNameLst>
                                          <p:attrName>ppt_w</p:attrName>
                                        </p:attrNameLst>
                                      </p:cBhvr>
                                      <p:tavLst>
                                        <p:tav tm="0">
                                          <p:val>
                                            <p:fltVal val="0"/>
                                          </p:val>
                                        </p:tav>
                                        <p:tav tm="100000">
                                          <p:val>
                                            <p:strVal val="#ppt_w"/>
                                          </p:val>
                                        </p:tav>
                                      </p:tavLst>
                                    </p:anim>
                                    <p:anim calcmode="lin" valueType="num">
                                      <p:cBhvr>
                                        <p:cTn id="56" dur="500" fill="hold"/>
                                        <p:tgtEl>
                                          <p:spTgt spid="75792"/>
                                        </p:tgtEl>
                                        <p:attrNameLst>
                                          <p:attrName>ppt_h</p:attrName>
                                        </p:attrNameLst>
                                      </p:cBhvr>
                                      <p:tavLst>
                                        <p:tav tm="0">
                                          <p:val>
                                            <p:fltVal val="0"/>
                                          </p:val>
                                        </p:tav>
                                        <p:tav tm="100000">
                                          <p:val>
                                            <p:strVal val="#ppt_h"/>
                                          </p:val>
                                        </p:tav>
                                      </p:tavLst>
                                    </p:anim>
                                    <p:animEffect transition="in" filter="fade">
                                      <p:cBhvr>
                                        <p:cTn id="57" dur="500"/>
                                        <p:tgtEl>
                                          <p:spTgt spid="75792"/>
                                        </p:tgtEl>
                                      </p:cBhvr>
                                    </p:animEffect>
                                  </p:childTnLst>
                                </p:cTn>
                              </p:par>
                              <p:par>
                                <p:cTn id="58" presetID="53" presetClass="entr" presetSubtype="0" fill="hold" grpId="0" nodeType="withEffect">
                                  <p:stCondLst>
                                    <p:cond delay="0"/>
                                  </p:stCondLst>
                                  <p:childTnLst>
                                    <p:set>
                                      <p:cBhvr>
                                        <p:cTn id="59" dur="1" fill="hold">
                                          <p:stCondLst>
                                            <p:cond delay="0"/>
                                          </p:stCondLst>
                                        </p:cTn>
                                        <p:tgtEl>
                                          <p:spTgt spid="41"/>
                                        </p:tgtEl>
                                        <p:attrNameLst>
                                          <p:attrName>style.visibility</p:attrName>
                                        </p:attrNameLst>
                                      </p:cBhvr>
                                      <p:to>
                                        <p:strVal val="visible"/>
                                      </p:to>
                                    </p:set>
                                    <p:anim calcmode="lin" valueType="num">
                                      <p:cBhvr>
                                        <p:cTn id="60" dur="500" fill="hold"/>
                                        <p:tgtEl>
                                          <p:spTgt spid="41"/>
                                        </p:tgtEl>
                                        <p:attrNameLst>
                                          <p:attrName>ppt_w</p:attrName>
                                        </p:attrNameLst>
                                      </p:cBhvr>
                                      <p:tavLst>
                                        <p:tav tm="0">
                                          <p:val>
                                            <p:fltVal val="0"/>
                                          </p:val>
                                        </p:tav>
                                        <p:tav tm="100000">
                                          <p:val>
                                            <p:strVal val="#ppt_w"/>
                                          </p:val>
                                        </p:tav>
                                      </p:tavLst>
                                    </p:anim>
                                    <p:anim calcmode="lin" valueType="num">
                                      <p:cBhvr>
                                        <p:cTn id="61" dur="500" fill="hold"/>
                                        <p:tgtEl>
                                          <p:spTgt spid="41"/>
                                        </p:tgtEl>
                                        <p:attrNameLst>
                                          <p:attrName>ppt_h</p:attrName>
                                        </p:attrNameLst>
                                      </p:cBhvr>
                                      <p:tavLst>
                                        <p:tav tm="0">
                                          <p:val>
                                            <p:fltVal val="0"/>
                                          </p:val>
                                        </p:tav>
                                        <p:tav tm="100000">
                                          <p:val>
                                            <p:strVal val="#ppt_h"/>
                                          </p:val>
                                        </p:tav>
                                      </p:tavLst>
                                    </p:anim>
                                    <p:animEffect transition="in" filter="fade">
                                      <p:cBhvr>
                                        <p:cTn id="62" dur="500"/>
                                        <p:tgtEl>
                                          <p:spTgt spid="41"/>
                                        </p:tgtEl>
                                      </p:cBhvr>
                                    </p:animEffect>
                                  </p:childTnLst>
                                </p:cTn>
                              </p:par>
                              <p:par>
                                <p:cTn id="63" presetID="53" presetClass="entr" presetSubtype="0" fill="hold" grpId="0" nodeType="withEffect">
                                  <p:stCondLst>
                                    <p:cond delay="0"/>
                                  </p:stCondLst>
                                  <p:childTnLst>
                                    <p:set>
                                      <p:cBhvr>
                                        <p:cTn id="64" dur="1" fill="hold">
                                          <p:stCondLst>
                                            <p:cond delay="0"/>
                                          </p:stCondLst>
                                        </p:cTn>
                                        <p:tgtEl>
                                          <p:spTgt spid="75793"/>
                                        </p:tgtEl>
                                        <p:attrNameLst>
                                          <p:attrName>style.visibility</p:attrName>
                                        </p:attrNameLst>
                                      </p:cBhvr>
                                      <p:to>
                                        <p:strVal val="visible"/>
                                      </p:to>
                                    </p:set>
                                    <p:anim calcmode="lin" valueType="num">
                                      <p:cBhvr>
                                        <p:cTn id="65" dur="500" fill="hold"/>
                                        <p:tgtEl>
                                          <p:spTgt spid="75793"/>
                                        </p:tgtEl>
                                        <p:attrNameLst>
                                          <p:attrName>ppt_w</p:attrName>
                                        </p:attrNameLst>
                                      </p:cBhvr>
                                      <p:tavLst>
                                        <p:tav tm="0">
                                          <p:val>
                                            <p:fltVal val="0"/>
                                          </p:val>
                                        </p:tav>
                                        <p:tav tm="100000">
                                          <p:val>
                                            <p:strVal val="#ppt_w"/>
                                          </p:val>
                                        </p:tav>
                                      </p:tavLst>
                                    </p:anim>
                                    <p:anim calcmode="lin" valueType="num">
                                      <p:cBhvr>
                                        <p:cTn id="66" dur="500" fill="hold"/>
                                        <p:tgtEl>
                                          <p:spTgt spid="75793"/>
                                        </p:tgtEl>
                                        <p:attrNameLst>
                                          <p:attrName>ppt_h</p:attrName>
                                        </p:attrNameLst>
                                      </p:cBhvr>
                                      <p:tavLst>
                                        <p:tav tm="0">
                                          <p:val>
                                            <p:fltVal val="0"/>
                                          </p:val>
                                        </p:tav>
                                        <p:tav tm="100000">
                                          <p:val>
                                            <p:strVal val="#ppt_h"/>
                                          </p:val>
                                        </p:tav>
                                      </p:tavLst>
                                    </p:anim>
                                    <p:animEffect transition="in" filter="fade">
                                      <p:cBhvr>
                                        <p:cTn id="67" dur="500"/>
                                        <p:tgtEl>
                                          <p:spTgt spid="75793"/>
                                        </p:tgtEl>
                                      </p:cBhvr>
                                    </p:animEffect>
                                  </p:childTnLst>
                                </p:cTn>
                              </p:par>
                              <p:par>
                                <p:cTn id="68" presetID="53" presetClass="entr" presetSubtype="0" fill="hold" grpId="0" nodeType="withEffect">
                                  <p:stCondLst>
                                    <p:cond delay="0"/>
                                  </p:stCondLst>
                                  <p:childTnLst>
                                    <p:set>
                                      <p:cBhvr>
                                        <p:cTn id="69" dur="1" fill="hold">
                                          <p:stCondLst>
                                            <p:cond delay="0"/>
                                          </p:stCondLst>
                                        </p:cTn>
                                        <p:tgtEl>
                                          <p:spTgt spid="75794"/>
                                        </p:tgtEl>
                                        <p:attrNameLst>
                                          <p:attrName>style.visibility</p:attrName>
                                        </p:attrNameLst>
                                      </p:cBhvr>
                                      <p:to>
                                        <p:strVal val="visible"/>
                                      </p:to>
                                    </p:set>
                                    <p:anim calcmode="lin" valueType="num">
                                      <p:cBhvr>
                                        <p:cTn id="70" dur="500" fill="hold"/>
                                        <p:tgtEl>
                                          <p:spTgt spid="75794"/>
                                        </p:tgtEl>
                                        <p:attrNameLst>
                                          <p:attrName>ppt_w</p:attrName>
                                        </p:attrNameLst>
                                      </p:cBhvr>
                                      <p:tavLst>
                                        <p:tav tm="0">
                                          <p:val>
                                            <p:fltVal val="0"/>
                                          </p:val>
                                        </p:tav>
                                        <p:tav tm="100000">
                                          <p:val>
                                            <p:strVal val="#ppt_w"/>
                                          </p:val>
                                        </p:tav>
                                      </p:tavLst>
                                    </p:anim>
                                    <p:anim calcmode="lin" valueType="num">
                                      <p:cBhvr>
                                        <p:cTn id="71" dur="500" fill="hold"/>
                                        <p:tgtEl>
                                          <p:spTgt spid="75794"/>
                                        </p:tgtEl>
                                        <p:attrNameLst>
                                          <p:attrName>ppt_h</p:attrName>
                                        </p:attrNameLst>
                                      </p:cBhvr>
                                      <p:tavLst>
                                        <p:tav tm="0">
                                          <p:val>
                                            <p:fltVal val="0"/>
                                          </p:val>
                                        </p:tav>
                                        <p:tav tm="100000">
                                          <p:val>
                                            <p:strVal val="#ppt_h"/>
                                          </p:val>
                                        </p:tav>
                                      </p:tavLst>
                                    </p:anim>
                                    <p:animEffect transition="in" filter="fade">
                                      <p:cBhvr>
                                        <p:cTn id="72" dur="500"/>
                                        <p:tgtEl>
                                          <p:spTgt spid="75794"/>
                                        </p:tgtEl>
                                      </p:cBhvr>
                                    </p:animEffect>
                                  </p:childTnLst>
                                </p:cTn>
                              </p:par>
                              <p:par>
                                <p:cTn id="73" presetID="53" presetClass="entr" presetSubtype="0" fill="hold" grpId="0" nodeType="withEffect">
                                  <p:stCondLst>
                                    <p:cond delay="0"/>
                                  </p:stCondLst>
                                  <p:childTnLst>
                                    <p:set>
                                      <p:cBhvr>
                                        <p:cTn id="74" dur="1" fill="hold">
                                          <p:stCondLst>
                                            <p:cond delay="0"/>
                                          </p:stCondLst>
                                        </p:cTn>
                                        <p:tgtEl>
                                          <p:spTgt spid="42"/>
                                        </p:tgtEl>
                                        <p:attrNameLst>
                                          <p:attrName>style.visibility</p:attrName>
                                        </p:attrNameLst>
                                      </p:cBhvr>
                                      <p:to>
                                        <p:strVal val="visible"/>
                                      </p:to>
                                    </p:set>
                                    <p:anim calcmode="lin" valueType="num">
                                      <p:cBhvr>
                                        <p:cTn id="75" dur="500" fill="hold"/>
                                        <p:tgtEl>
                                          <p:spTgt spid="42"/>
                                        </p:tgtEl>
                                        <p:attrNameLst>
                                          <p:attrName>ppt_w</p:attrName>
                                        </p:attrNameLst>
                                      </p:cBhvr>
                                      <p:tavLst>
                                        <p:tav tm="0">
                                          <p:val>
                                            <p:fltVal val="0"/>
                                          </p:val>
                                        </p:tav>
                                        <p:tav tm="100000">
                                          <p:val>
                                            <p:strVal val="#ppt_w"/>
                                          </p:val>
                                        </p:tav>
                                      </p:tavLst>
                                    </p:anim>
                                    <p:anim calcmode="lin" valueType="num">
                                      <p:cBhvr>
                                        <p:cTn id="76" dur="500" fill="hold"/>
                                        <p:tgtEl>
                                          <p:spTgt spid="42"/>
                                        </p:tgtEl>
                                        <p:attrNameLst>
                                          <p:attrName>ppt_h</p:attrName>
                                        </p:attrNameLst>
                                      </p:cBhvr>
                                      <p:tavLst>
                                        <p:tav tm="0">
                                          <p:val>
                                            <p:fltVal val="0"/>
                                          </p:val>
                                        </p:tav>
                                        <p:tav tm="100000">
                                          <p:val>
                                            <p:strVal val="#ppt_h"/>
                                          </p:val>
                                        </p:tav>
                                      </p:tavLst>
                                    </p:anim>
                                    <p:animEffect transition="in" filter="fade">
                                      <p:cBhvr>
                                        <p:cTn id="7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5" grpId="0"/>
      <p:bldP spid="39" grpId="0"/>
      <p:bldP spid="41" grpId="0"/>
      <p:bldP spid="42" grpId="0"/>
      <p:bldP spid="75792" grpId="0"/>
      <p:bldP spid="75793" grpId="0"/>
      <p:bldP spid="75794" grpId="0"/>
      <p:bldP spid="75796" grpId="0"/>
      <p:bldP spid="45" grpId="0"/>
      <p:bldP spid="46" grpId="0"/>
      <p:bldP spid="50" grpId="0"/>
      <p:bldP spid="75803" grpId="0"/>
      <p:bldP spid="7580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1094</TotalTime>
  <Words>663</Words>
  <Application>Microsoft Office PowerPoint</Application>
  <PresentationFormat>On-screen Show (4:3)</PresentationFormat>
  <Paragraphs>144</Paragraphs>
  <Slides>16</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3" baseType="lpstr">
      <vt:lpstr>Arial</vt:lpstr>
      <vt:lpstr>Times New Roman</vt:lpstr>
      <vt:lpstr>Cambria Math</vt:lpstr>
      <vt:lpstr>Georgia</vt:lpstr>
      <vt:lpstr>Default Design</vt:lpstr>
      <vt:lpstr>Microsoft Clip Gallery</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AQ</dc:creator>
  <cp:lastModifiedBy>Bui Thao</cp:lastModifiedBy>
  <cp:revision>42</cp:revision>
  <dcterms:created xsi:type="dcterms:W3CDTF">2011-08-26T07:51:00Z</dcterms:created>
  <dcterms:modified xsi:type="dcterms:W3CDTF">2022-01-12T09:12:30Z</dcterms:modified>
</cp:coreProperties>
</file>